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80"/>
  </p:notesMasterIdLst>
  <p:handoutMasterIdLst>
    <p:handoutMasterId r:id="rId81"/>
  </p:handoutMasterIdLst>
  <p:sldIdLst>
    <p:sldId id="256" r:id="rId7"/>
    <p:sldId id="363" r:id="rId8"/>
    <p:sldId id="358" r:id="rId9"/>
    <p:sldId id="342" r:id="rId10"/>
    <p:sldId id="343" r:id="rId11"/>
    <p:sldId id="344" r:id="rId12"/>
    <p:sldId id="516" r:id="rId13"/>
    <p:sldId id="583" r:id="rId14"/>
    <p:sldId id="618" r:id="rId15"/>
    <p:sldId id="621" r:id="rId16"/>
    <p:sldId id="620" r:id="rId17"/>
    <p:sldId id="613" r:id="rId18"/>
    <p:sldId id="615" r:id="rId19"/>
    <p:sldId id="619" r:id="rId20"/>
    <p:sldId id="622" r:id="rId21"/>
    <p:sldId id="272" r:id="rId22"/>
    <p:sldId id="623" r:id="rId23"/>
    <p:sldId id="627" r:id="rId24"/>
    <p:sldId id="624" r:id="rId25"/>
    <p:sldId id="625" r:id="rId26"/>
    <p:sldId id="626" r:id="rId27"/>
    <p:sldId id="585" r:id="rId28"/>
    <p:sldId id="577" r:id="rId29"/>
    <p:sldId id="591" r:id="rId30"/>
    <p:sldId id="633" r:id="rId31"/>
    <p:sldId id="637" r:id="rId32"/>
    <p:sldId id="638" r:id="rId33"/>
    <p:sldId id="639" r:id="rId34"/>
    <p:sldId id="640" r:id="rId35"/>
    <p:sldId id="634" r:id="rId36"/>
    <p:sldId id="641" r:id="rId37"/>
    <p:sldId id="642" r:id="rId38"/>
    <p:sldId id="643" r:id="rId39"/>
    <p:sldId id="635" r:id="rId40"/>
    <p:sldId id="644" r:id="rId41"/>
    <p:sldId id="645" r:id="rId42"/>
    <p:sldId id="646" r:id="rId43"/>
    <p:sldId id="636" r:id="rId44"/>
    <p:sldId id="578" r:id="rId45"/>
    <p:sldId id="592" r:id="rId46"/>
    <p:sldId id="647" r:id="rId47"/>
    <p:sldId id="649" r:id="rId48"/>
    <p:sldId id="650" r:id="rId49"/>
    <p:sldId id="579" r:id="rId50"/>
    <p:sldId id="593" r:id="rId51"/>
    <p:sldId id="594" r:id="rId52"/>
    <p:sldId id="595" r:id="rId53"/>
    <p:sldId id="596" r:id="rId54"/>
    <p:sldId id="597" r:id="rId55"/>
    <p:sldId id="598" r:id="rId56"/>
    <p:sldId id="599" r:id="rId57"/>
    <p:sldId id="600" r:id="rId58"/>
    <p:sldId id="601" r:id="rId59"/>
    <p:sldId id="602" r:id="rId60"/>
    <p:sldId id="603" r:id="rId61"/>
    <p:sldId id="604" r:id="rId62"/>
    <p:sldId id="605" r:id="rId63"/>
    <p:sldId id="606" r:id="rId64"/>
    <p:sldId id="607" r:id="rId65"/>
    <p:sldId id="608" r:id="rId66"/>
    <p:sldId id="609" r:id="rId67"/>
    <p:sldId id="610" r:id="rId68"/>
    <p:sldId id="611" r:id="rId69"/>
    <p:sldId id="612" r:id="rId70"/>
    <p:sldId id="580" r:id="rId71"/>
    <p:sldId id="485" r:id="rId72"/>
    <p:sldId id="576" r:id="rId73"/>
    <p:sldId id="581" r:id="rId74"/>
    <p:sldId id="372" r:id="rId75"/>
    <p:sldId id="476" r:id="rId76"/>
    <p:sldId id="377" r:id="rId77"/>
    <p:sldId id="582" r:id="rId78"/>
    <p:sldId id="371" r:id="rId7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8001"/>
    <a:srgbClr val="F0F0F0"/>
    <a:srgbClr val="7D868C"/>
    <a:srgbClr val="808000"/>
    <a:srgbClr val="408000"/>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36"/>
    <p:restoredTop sz="73389"/>
  </p:normalViewPr>
  <p:slideViewPr>
    <p:cSldViewPr snapToGrid="0">
      <p:cViewPr>
        <p:scale>
          <a:sx n="90" d="100"/>
          <a:sy n="90" d="100"/>
        </p:scale>
        <p:origin x="1824" y="440"/>
      </p:cViewPr>
      <p:guideLst>
        <p:guide orient="horz" pos="894"/>
        <p:guide pos="9120"/>
      </p:guideLst>
    </p:cSldViewPr>
  </p:slideViewPr>
  <p:notesTextViewPr>
    <p:cViewPr>
      <p:scale>
        <a:sx n="140" d="100"/>
        <a:sy n="14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2016-05-26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2016-05-26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to today’s webinar: ‘</a:t>
            </a:r>
            <a:r>
              <a:rPr lang="en-US" sz="1200" b="0" i="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rPr>
              <a:t>Better Tools for a Better Life: The best editor and debugger tools for your job</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1117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00424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2170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process of</a:t>
            </a:r>
            <a:r>
              <a:rPr lang="en-US" baseline="0" dirty="0" smtClean="0"/>
              <a:t> implementing the use of the node attribute in the recipe or in the attributes file we could have made a mistake. We proved that the examples would have caught the error. </a:t>
            </a:r>
          </a:p>
          <a:p>
            <a:endParaRPr lang="en-US" baseline="0" dirty="0" smtClean="0"/>
          </a:p>
          <a:p>
            <a:r>
              <a:rPr lang="en-US" baseline="0" dirty="0" smtClean="0"/>
              <a:t>What if an error occurred and we were unable to find it? Occasionally you will implement a change wrong and then find yourself staring at the failing expectations wondering what is wrong.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191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73381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 situation where our mental model of the state of things is different than the actual model of execution. The benefit of tests is that it allows us to express the expectations about the model of how the execution should run. Testing is like a experiment: </a:t>
            </a:r>
            <a:r>
              <a:rPr lang="en-US" dirty="0" smtClean="0"/>
              <a:t>setup; execute; verify.</a:t>
            </a:r>
          </a:p>
          <a:p>
            <a:endParaRPr lang="en-US" baseline="0" dirty="0" smtClean="0"/>
          </a:p>
          <a:p>
            <a:r>
              <a:rPr lang="en-US" baseline="0" dirty="0" smtClean="0"/>
              <a:t>That feedback is not very interactive. There are moments where you want to be to stop the execution at a particular point and ask some questions.</a:t>
            </a:r>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01722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situation is one in which we want to use a tool called a debugger. Debuggers allow us to set up points where the execution flow will pause and allow us, the user, to interact with the system within the current context of where the execution paused.</a:t>
            </a:r>
          </a:p>
          <a:p>
            <a:endParaRPr lang="en-US" baseline="0" dirty="0" smtClean="0"/>
          </a:p>
          <a:p>
            <a:r>
              <a:rPr lang="en-US" baseline="0" dirty="0" smtClean="0"/>
              <a:t>Ruby has a well supported debugger project named 'Pry'. 'Pry' is a Ruby gem that is already installed in the Chef Development Kit (Chef 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79520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explore using</a:t>
            </a:r>
            <a:r>
              <a:rPr lang="en-US" baseline="0" dirty="0" smtClean="0"/>
              <a:t> Pry we need to create an issue for ourselves to troubleshoot. Doing so will allow us to see some of the power of Pry.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3401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74006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use Pry</a:t>
            </a:r>
            <a:r>
              <a:rPr lang="en-US" baseline="0" dirty="0" smtClean="0"/>
              <a:t> you first have to specify a require statement. The require here will look for a file name 'pry' give up on finding it locally and then look for the file inside all of the installed gems.</a:t>
            </a:r>
          </a:p>
          <a:p>
            <a:endParaRPr lang="en-US" baseline="0" dirty="0" smtClean="0"/>
          </a:p>
          <a:p>
            <a:r>
              <a:rPr lang="en-US" baseline="0" dirty="0" smtClean="0"/>
              <a:t>After the Pry code is loaded we access a method named 'binding' and then ask it to run 'pry'. 'binding' is a special method in Ruby that is like gaining access to the DNA of the current context. Pry, after it is loaded, will add the 'pry' method to the binding object to allow us the ability to setup a break point.</a:t>
            </a:r>
          </a:p>
          <a:p>
            <a:endParaRPr lang="en-US" baseline="0" dirty="0" smtClean="0"/>
          </a:p>
          <a:p>
            <a:r>
              <a:rPr lang="en-US" baseline="0" dirty="0" smtClean="0"/>
              <a:t>Wherever we want to set a breakpoint we can place these two lines.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418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My name is Franklin Webber. I'm a training lead here at Chef and I’m honored that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chose to be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 part of this session today.</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breakpoint cannot break itself. We need to execute the code to cause the execution to pause. The best way to do that is execute the tests that we have defined.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87892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execute the tests for the install specification so that it will process that recipe. After a moment of normal execution the flow will pause and you will be shown where in the code the execution has paused. Along the top is the name of the file with the line number where it is paused. Below is a source code listing line-by-line before and after the breakpoint.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1823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the summary of the code around the breakpoint is a prompt. Pry launches a Read-</a:t>
            </a:r>
            <a:r>
              <a:rPr lang="en-US" baseline="0" dirty="0" err="1" smtClean="0"/>
              <a:t>Eval</a:t>
            </a:r>
            <a:r>
              <a:rPr lang="en-US" baseline="0" dirty="0" smtClean="0"/>
              <a:t>-Print-Loop (REPL). At this prompt we can type in a number of commands and any Ruby code.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1630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provided by Pry is probably the 'help' command. Within the results of this you will see all the</a:t>
            </a:r>
            <a:r>
              <a:rPr lang="en-US" baseline="0" dirty="0" smtClean="0"/>
              <a:t> commands available. The help will display in a scrolling page like a Linux man page. To escape out of the help output and return to being able to type in commands you will need to enter the keystrokes ':q'</a:t>
            </a:r>
          </a:p>
          <a:p>
            <a:endParaRPr lang="en-US" baseline="0" dirty="0" smtClean="0"/>
          </a:p>
          <a:p>
            <a:r>
              <a:rPr lang="en-US" baseline="0" dirty="0" smtClean="0"/>
              <a:t>Instructor Note: This content introduces Pry but will not go into explaining all of the different features.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80167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a:t>
            </a:r>
            <a:r>
              <a:rPr lang="en-US" baseline="0" dirty="0" smtClean="0"/>
              <a:t> at the prompt you can enter in any code that you would normally write within the recipe. In this case we can start to examine the node object to see that the node object does not have the top-level attribute set as we expected.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54021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interactive session allows us to verify the actual state quickly. When it does not match our mental model we can try multiple hypothesizes quickly. Here we may return back to the attribute file and copy the text within the attribute and attempt this again and see what is actually going on.</a:t>
            </a:r>
          </a:p>
          <a:p>
            <a:endParaRPr lang="en-US" baseline="0" dirty="0" smtClean="0"/>
          </a:p>
          <a:p>
            <a:r>
              <a:rPr lang="en-US" baseline="0" dirty="0" smtClean="0"/>
              <a:t>We see in this example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73903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a:t>
            </a:r>
            <a:r>
              <a:rPr lang="en-US" baseline="0" dirty="0" smtClean="0"/>
              <a:t> are satisfied with what you have discovered it is time to exit. Pry provides two versions of exit:</a:t>
            </a:r>
          </a:p>
          <a:p>
            <a:endParaRPr lang="en-US" baseline="0" dirty="0" smtClean="0"/>
          </a:p>
          <a:p>
            <a:r>
              <a:rPr lang="en-US" baseline="0" dirty="0" smtClean="0"/>
              <a:t>'exit' which will resume the execution and stop at any other breakpoints along the way.</a:t>
            </a:r>
          </a:p>
          <a:p>
            <a:r>
              <a:rPr lang="en-US" baseline="0" dirty="0" smtClean="0"/>
              <a:t>'exit!' which halts the execution immediately and returns you to your shell.</a:t>
            </a:r>
          </a:p>
          <a:p>
            <a:endParaRPr lang="en-US" baseline="0" dirty="0" smtClean="0"/>
          </a:p>
          <a:p>
            <a:r>
              <a:rPr lang="en-US" baseline="0" dirty="0" smtClean="0"/>
              <a:t>In this situation we want to halt the execution immediately as we have discovered the issue.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1562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a:t>
            </a:r>
            <a:r>
              <a:rPr lang="en-US" baseline="0" dirty="0" smtClean="0"/>
              <a:t> discovered the issue in this scenario it is time to remove the breakpoint and restore the attributes code back to its correct state.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4213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 typo that</a:t>
            </a:r>
            <a:r>
              <a:rPr lang="en-US" baseline="0" dirty="0" smtClean="0"/>
              <a:t> the examples would catch but when it comes time to find and fix the issue, our eyes may not immediately catch it. We may think the error lies somewhere in the recipe. If we cannot find it we keep running the tests and wondering what is going wrong.</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8239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small exercise</a:t>
            </a:r>
            <a:r>
              <a:rPr lang="en-US" baseline="0" dirty="0" smtClean="0"/>
              <a:t> focused on a small subset of what is possible with Pry. It is a powerful tool that will aid you in understand the execution of the system much faster than tests alone.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92673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382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74888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60921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I have a couple of housekeeping items to cover quickly before we get started.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We’d love to hear from you during today’s presentation. I’ll be answering questions at the end of the session, so please feel free to send those along using the ‘Ask a Question’ tab on the top of your screen.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9777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Today’s webinar will be available on demand after the live session, accessible through the same link you’re using now.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882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again</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to today’s webinar: ‘</a:t>
            </a:r>
            <a:r>
              <a:rPr lang="en-US" sz="1200" b="0" i="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rPr>
              <a:t>Better Tools for a Better Life: The best editor and debugger tools for your job</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9873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90016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6273914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52049569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1" r:id="rId9"/>
    <p:sldLayoutId id="2147483872" r:id="rId10"/>
    <p:sldLayoutId id="2147483873" r:id="rId11"/>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hyperlink" Target="http://pryrepl.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Better Tools for a Better Life</a:t>
            </a:r>
            <a:endParaRPr lang="en-US" dirty="0"/>
          </a:p>
        </p:txBody>
      </p:sp>
      <p:pic>
        <p:nvPicPr>
          <p:cNvPr id="5" name="Picture 4" descr="better-tools-pp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 with the Old and In with the New</a:t>
            </a:r>
            <a:endParaRPr lang="en-US" dirty="0"/>
          </a:p>
        </p:txBody>
      </p:sp>
      <p:grpSp>
        <p:nvGrpSpPr>
          <p:cNvPr id="4" name="Group 3"/>
          <p:cNvGrpSpPr/>
          <p:nvPr/>
        </p:nvGrpSpPr>
        <p:grpSpPr>
          <a:xfrm>
            <a:off x="10841030" y="1560819"/>
            <a:ext cx="2603190" cy="2603190"/>
            <a:chOff x="2506501" y="811"/>
            <a:chExt cx="2603190" cy="2603190"/>
          </a:xfrm>
        </p:grpSpPr>
        <p:sp>
          <p:nvSpPr>
            <p:cNvPr id="20" name="Oval 19"/>
            <p:cNvSpPr/>
            <p:nvPr/>
          </p:nvSpPr>
          <p:spPr>
            <a:xfrm>
              <a:off x="2506501" y="811"/>
              <a:ext cx="2603190" cy="2603190"/>
            </a:xfrm>
            <a:prstGeom prst="ellipse">
              <a:avLst/>
            </a:prstGeom>
            <a:solidFill>
              <a:srgbClr val="FF0000"/>
            </a:solidFill>
          </p:spPr>
          <p:style>
            <a:lnRef idx="3">
              <a:schemeClr val="lt1"/>
            </a:lnRef>
            <a:fillRef idx="1">
              <a:schemeClr val="dk1"/>
            </a:fillRef>
            <a:effectRef idx="1">
              <a:schemeClr val="dk1"/>
            </a:effectRef>
            <a:fontRef idx="minor">
              <a:schemeClr val="lt1"/>
            </a:fontRef>
          </p:style>
        </p:sp>
        <p:sp>
          <p:nvSpPr>
            <p:cNvPr id="21" name="Oval 4"/>
            <p:cNvSpPr/>
            <p:nvPr/>
          </p:nvSpPr>
          <p:spPr>
            <a:xfrm>
              <a:off x="2887729" y="382039"/>
              <a:ext cx="1840734" cy="1840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make change</a:t>
              </a:r>
              <a:endParaRPr lang="en-US" sz="2900" kern="1200" dirty="0"/>
            </a:p>
          </p:txBody>
        </p:sp>
      </p:grpSp>
      <p:grpSp>
        <p:nvGrpSpPr>
          <p:cNvPr id="5" name="Group 4"/>
          <p:cNvGrpSpPr/>
          <p:nvPr/>
        </p:nvGrpSpPr>
        <p:grpSpPr>
          <a:xfrm>
            <a:off x="12670780" y="4192050"/>
            <a:ext cx="878576" cy="692050"/>
            <a:chOff x="4336251" y="2632042"/>
            <a:chExt cx="878576" cy="692050"/>
          </a:xfrm>
        </p:grpSpPr>
        <p:sp>
          <p:nvSpPr>
            <p:cNvPr id="18" name="Right Arrow 17"/>
            <p:cNvSpPr/>
            <p:nvPr/>
          </p:nvSpPr>
          <p:spPr>
            <a:xfrm rot="3600000">
              <a:off x="4429514" y="2538779"/>
              <a:ext cx="692050" cy="87857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19" name="Right Arrow 6"/>
            <p:cNvSpPr/>
            <p:nvPr/>
          </p:nvSpPr>
          <p:spPr>
            <a:xfrm rot="3600000">
              <a:off x="4481418" y="2624594"/>
              <a:ext cx="484435" cy="5271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p:txBody>
        </p:sp>
      </p:grpSp>
      <p:grpSp>
        <p:nvGrpSpPr>
          <p:cNvPr id="6" name="Group 5"/>
          <p:cNvGrpSpPr/>
          <p:nvPr/>
        </p:nvGrpSpPr>
        <p:grpSpPr>
          <a:xfrm>
            <a:off x="12795503" y="4946066"/>
            <a:ext cx="2603190" cy="2603190"/>
            <a:chOff x="4460974" y="3386058"/>
            <a:chExt cx="2603190" cy="2603190"/>
          </a:xfrm>
        </p:grpSpPr>
        <p:sp>
          <p:nvSpPr>
            <p:cNvPr id="16" name="Oval 15"/>
            <p:cNvSpPr/>
            <p:nvPr/>
          </p:nvSpPr>
          <p:spPr>
            <a:xfrm>
              <a:off x="4460974" y="3386058"/>
              <a:ext cx="2603190" cy="2603190"/>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7" name="Oval 8"/>
            <p:cNvSpPr/>
            <p:nvPr/>
          </p:nvSpPr>
          <p:spPr>
            <a:xfrm>
              <a:off x="4842202" y="3767286"/>
              <a:ext cx="1840734" cy="1840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run testing tools</a:t>
              </a:r>
              <a:endParaRPr lang="en-US" sz="2900" kern="1200" dirty="0"/>
            </a:p>
          </p:txBody>
        </p:sp>
      </p:grpSp>
      <p:grpSp>
        <p:nvGrpSpPr>
          <p:cNvPr id="7" name="Group 6"/>
          <p:cNvGrpSpPr/>
          <p:nvPr/>
        </p:nvGrpSpPr>
        <p:grpSpPr>
          <a:xfrm>
            <a:off x="11816186" y="5808373"/>
            <a:ext cx="692050" cy="878576"/>
            <a:chOff x="3481657" y="4248365"/>
            <a:chExt cx="692050" cy="878576"/>
          </a:xfrm>
        </p:grpSpPr>
        <p:sp>
          <p:nvSpPr>
            <p:cNvPr id="14" name="Right Arrow 13"/>
            <p:cNvSpPr/>
            <p:nvPr/>
          </p:nvSpPr>
          <p:spPr>
            <a:xfrm rot="10800000">
              <a:off x="3481657" y="4248365"/>
              <a:ext cx="692050" cy="87857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15" name="Right Arrow 10"/>
            <p:cNvSpPr/>
            <p:nvPr/>
          </p:nvSpPr>
          <p:spPr>
            <a:xfrm rot="21600000">
              <a:off x="3689272" y="4424080"/>
              <a:ext cx="484435" cy="5271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p:txBody>
        </p:sp>
      </p:grpSp>
      <p:grpSp>
        <p:nvGrpSpPr>
          <p:cNvPr id="8" name="Group 7"/>
          <p:cNvGrpSpPr/>
          <p:nvPr/>
        </p:nvGrpSpPr>
        <p:grpSpPr>
          <a:xfrm>
            <a:off x="8886556" y="4946066"/>
            <a:ext cx="2603190" cy="2603190"/>
            <a:chOff x="552027" y="3386058"/>
            <a:chExt cx="2603190" cy="2603190"/>
          </a:xfrm>
        </p:grpSpPr>
        <p:sp>
          <p:nvSpPr>
            <p:cNvPr id="12" name="Oval 11"/>
            <p:cNvSpPr/>
            <p:nvPr/>
          </p:nvSpPr>
          <p:spPr>
            <a:xfrm>
              <a:off x="552027" y="3386058"/>
              <a:ext cx="2603190" cy="2603190"/>
            </a:xfrm>
            <a:prstGeom prst="ellipse">
              <a:avLst/>
            </a:prstGeom>
            <a:solidFill>
              <a:srgbClr val="008000"/>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3" name="Oval 12"/>
            <p:cNvSpPr/>
            <p:nvPr/>
          </p:nvSpPr>
          <p:spPr>
            <a:xfrm>
              <a:off x="933255" y="3767286"/>
              <a:ext cx="1840734" cy="1840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automated</a:t>
              </a:r>
              <a:r>
                <a:rPr lang="en-US" sz="2900" kern="1200" baseline="0" dirty="0" smtClean="0"/>
                <a:t> verification</a:t>
              </a:r>
              <a:endParaRPr lang="en-US" sz="2900" kern="1200" dirty="0"/>
            </a:p>
          </p:txBody>
        </p:sp>
      </p:grpSp>
      <p:grpSp>
        <p:nvGrpSpPr>
          <p:cNvPr id="9" name="Group 8"/>
          <p:cNvGrpSpPr/>
          <p:nvPr/>
        </p:nvGrpSpPr>
        <p:grpSpPr>
          <a:xfrm>
            <a:off x="10716307" y="4225975"/>
            <a:ext cx="878576" cy="692050"/>
            <a:chOff x="2381778" y="2665967"/>
            <a:chExt cx="878576" cy="692050"/>
          </a:xfrm>
        </p:grpSpPr>
        <p:sp>
          <p:nvSpPr>
            <p:cNvPr id="10" name="Right Arrow 9"/>
            <p:cNvSpPr/>
            <p:nvPr/>
          </p:nvSpPr>
          <p:spPr>
            <a:xfrm rot="18000000">
              <a:off x="2475041" y="2572704"/>
              <a:ext cx="692050" cy="87857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11" name="Right Arrow 14"/>
            <p:cNvSpPr/>
            <p:nvPr/>
          </p:nvSpPr>
          <p:spPr>
            <a:xfrm rot="18000000">
              <a:off x="2526945" y="2838319"/>
              <a:ext cx="484435" cy="5271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p:txBody>
        </p:sp>
      </p:grpSp>
      <p:grpSp>
        <p:nvGrpSpPr>
          <p:cNvPr id="55" name="Group 54"/>
          <p:cNvGrpSpPr/>
          <p:nvPr/>
        </p:nvGrpSpPr>
        <p:grpSpPr>
          <a:xfrm>
            <a:off x="2555036" y="1457053"/>
            <a:ext cx="1494975" cy="1494975"/>
            <a:chOff x="3060608" y="1146"/>
            <a:chExt cx="1494975" cy="1494975"/>
          </a:xfrm>
        </p:grpSpPr>
        <p:sp>
          <p:nvSpPr>
            <p:cNvPr id="56" name="Oval 55"/>
            <p:cNvSpPr/>
            <p:nvPr/>
          </p:nvSpPr>
          <p:spPr>
            <a:xfrm>
              <a:off x="3060608" y="1146"/>
              <a:ext cx="1494975" cy="1494975"/>
            </a:xfrm>
            <a:prstGeom prst="ellipse">
              <a:avLst/>
            </a:prstGeom>
            <a:solidFill>
              <a:srgbClr val="FF0000"/>
            </a:solidFill>
          </p:spPr>
          <p:style>
            <a:lnRef idx="3">
              <a:schemeClr val="lt1"/>
            </a:lnRef>
            <a:fillRef idx="1">
              <a:schemeClr val="dk1"/>
            </a:fillRef>
            <a:effectRef idx="1">
              <a:schemeClr val="dk1"/>
            </a:effectRef>
            <a:fontRef idx="minor">
              <a:schemeClr val="lt1"/>
            </a:fontRef>
          </p:style>
        </p:sp>
        <p:sp>
          <p:nvSpPr>
            <p:cNvPr id="57" name="Oval 4"/>
            <p:cNvSpPr/>
            <p:nvPr/>
          </p:nvSpPr>
          <p:spPr>
            <a:xfrm>
              <a:off x="3279542" y="220080"/>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make change</a:t>
              </a:r>
              <a:endParaRPr lang="en-US" sz="1600" kern="1200" dirty="0"/>
            </a:p>
          </p:txBody>
        </p:sp>
      </p:grpSp>
      <p:grpSp>
        <p:nvGrpSpPr>
          <p:cNvPr id="58" name="Group 57"/>
          <p:cNvGrpSpPr/>
          <p:nvPr/>
        </p:nvGrpSpPr>
        <p:grpSpPr>
          <a:xfrm>
            <a:off x="4066354" y="2508227"/>
            <a:ext cx="398253" cy="504554"/>
            <a:chOff x="4571926" y="1052320"/>
            <a:chExt cx="398253" cy="504554"/>
          </a:xfrm>
        </p:grpSpPr>
        <p:sp>
          <p:nvSpPr>
            <p:cNvPr id="59" name="Right Arrow 58"/>
            <p:cNvSpPr/>
            <p:nvPr/>
          </p:nvSpPr>
          <p:spPr>
            <a:xfrm rot="1800000">
              <a:off x="4571926" y="1052320"/>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Right Arrow 6"/>
            <p:cNvSpPr/>
            <p:nvPr/>
          </p:nvSpPr>
          <p:spPr>
            <a:xfrm rot="1800000">
              <a:off x="4579929" y="1123362"/>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grpSp>
        <p:nvGrpSpPr>
          <p:cNvPr id="61" name="Group 60"/>
          <p:cNvGrpSpPr/>
          <p:nvPr/>
        </p:nvGrpSpPr>
        <p:grpSpPr>
          <a:xfrm>
            <a:off x="4500473" y="2580251"/>
            <a:ext cx="1494975" cy="1494975"/>
            <a:chOff x="5006045" y="1124344"/>
            <a:chExt cx="1494975" cy="1494975"/>
          </a:xfrm>
        </p:grpSpPr>
        <p:sp>
          <p:nvSpPr>
            <p:cNvPr id="62" name="Oval 61"/>
            <p:cNvSpPr/>
            <p:nvPr/>
          </p:nvSpPr>
          <p:spPr>
            <a:xfrm>
              <a:off x="5006045" y="1124344"/>
              <a:ext cx="1494975" cy="149497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3" name="Oval 8"/>
            <p:cNvSpPr/>
            <p:nvPr/>
          </p:nvSpPr>
          <p:spPr>
            <a:xfrm>
              <a:off x="5224979" y="1343278"/>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upload cookbook</a:t>
              </a:r>
              <a:endParaRPr lang="en-US" sz="1600" kern="1200" dirty="0"/>
            </a:p>
          </p:txBody>
        </p:sp>
      </p:grpSp>
      <p:grpSp>
        <p:nvGrpSpPr>
          <p:cNvPr id="64" name="Group 63"/>
          <p:cNvGrpSpPr/>
          <p:nvPr/>
        </p:nvGrpSpPr>
        <p:grpSpPr>
          <a:xfrm>
            <a:off x="4995684" y="4240539"/>
            <a:ext cx="504554" cy="398253"/>
            <a:chOff x="5501256" y="2784632"/>
            <a:chExt cx="504554" cy="398253"/>
          </a:xfrm>
        </p:grpSpPr>
        <p:sp>
          <p:nvSpPr>
            <p:cNvPr id="65" name="Right Arrow 64"/>
            <p:cNvSpPr/>
            <p:nvPr/>
          </p:nvSpPr>
          <p:spPr>
            <a:xfrm rot="5400000">
              <a:off x="5554406" y="2731482"/>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6" name="Right Arrow 10"/>
            <p:cNvSpPr/>
            <p:nvPr/>
          </p:nvSpPr>
          <p:spPr>
            <a:xfrm rot="5400000">
              <a:off x="5614144" y="2772655"/>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grpSp>
        <p:nvGrpSpPr>
          <p:cNvPr id="67" name="Group 66"/>
          <p:cNvGrpSpPr/>
          <p:nvPr/>
        </p:nvGrpSpPr>
        <p:grpSpPr>
          <a:xfrm>
            <a:off x="4500473" y="4826647"/>
            <a:ext cx="1494975" cy="1494975"/>
            <a:chOff x="5006045" y="3370740"/>
            <a:chExt cx="1494975" cy="1494975"/>
          </a:xfrm>
        </p:grpSpPr>
        <p:sp>
          <p:nvSpPr>
            <p:cNvPr id="68" name="Oval 67"/>
            <p:cNvSpPr/>
            <p:nvPr/>
          </p:nvSpPr>
          <p:spPr>
            <a:xfrm>
              <a:off x="5006045" y="3370740"/>
              <a:ext cx="1494975" cy="149497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Oval 12"/>
            <p:cNvSpPr/>
            <p:nvPr/>
          </p:nvSpPr>
          <p:spPr>
            <a:xfrm>
              <a:off x="5224979" y="3589674"/>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provision machine</a:t>
              </a:r>
              <a:endParaRPr lang="en-US" sz="1600" kern="1200" dirty="0"/>
            </a:p>
          </p:txBody>
        </p:sp>
      </p:grpSp>
      <p:grpSp>
        <p:nvGrpSpPr>
          <p:cNvPr id="70" name="Group 69"/>
          <p:cNvGrpSpPr/>
          <p:nvPr/>
        </p:nvGrpSpPr>
        <p:grpSpPr>
          <a:xfrm>
            <a:off x="4085877" y="5877821"/>
            <a:ext cx="398253" cy="504554"/>
            <a:chOff x="4591449" y="4421914"/>
            <a:chExt cx="398253" cy="504554"/>
          </a:xfrm>
        </p:grpSpPr>
        <p:sp>
          <p:nvSpPr>
            <p:cNvPr id="71" name="Right Arrow 70"/>
            <p:cNvSpPr/>
            <p:nvPr/>
          </p:nvSpPr>
          <p:spPr>
            <a:xfrm rot="9000000">
              <a:off x="4591449" y="4421914"/>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72" name="Right Arrow 14"/>
            <p:cNvSpPr/>
            <p:nvPr/>
          </p:nvSpPr>
          <p:spPr>
            <a:xfrm rot="19800000">
              <a:off x="4702922" y="4492956"/>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grpSp>
        <p:nvGrpSpPr>
          <p:cNvPr id="73" name="Group 72"/>
          <p:cNvGrpSpPr/>
          <p:nvPr/>
        </p:nvGrpSpPr>
        <p:grpSpPr>
          <a:xfrm>
            <a:off x="2555036" y="5949846"/>
            <a:ext cx="1494975" cy="1494975"/>
            <a:chOff x="3060608" y="4493939"/>
            <a:chExt cx="1494975" cy="1494975"/>
          </a:xfrm>
        </p:grpSpPr>
        <p:sp>
          <p:nvSpPr>
            <p:cNvPr id="74" name="Oval 73"/>
            <p:cNvSpPr/>
            <p:nvPr/>
          </p:nvSpPr>
          <p:spPr>
            <a:xfrm>
              <a:off x="3060608" y="4493939"/>
              <a:ext cx="1494975" cy="149497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Oval 16"/>
            <p:cNvSpPr/>
            <p:nvPr/>
          </p:nvSpPr>
          <p:spPr>
            <a:xfrm>
              <a:off x="3279542" y="4712873"/>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bootstrap machine</a:t>
              </a:r>
              <a:endParaRPr lang="en-US" sz="1600" kern="1200" dirty="0"/>
            </a:p>
          </p:txBody>
        </p:sp>
      </p:grpSp>
      <p:grpSp>
        <p:nvGrpSpPr>
          <p:cNvPr id="76" name="Group 75"/>
          <p:cNvGrpSpPr/>
          <p:nvPr/>
        </p:nvGrpSpPr>
        <p:grpSpPr>
          <a:xfrm>
            <a:off x="2140441" y="5889093"/>
            <a:ext cx="398253" cy="504554"/>
            <a:chOff x="2646013" y="4433186"/>
            <a:chExt cx="398253" cy="504554"/>
          </a:xfrm>
        </p:grpSpPr>
        <p:sp>
          <p:nvSpPr>
            <p:cNvPr id="77" name="Right Arrow 76"/>
            <p:cNvSpPr/>
            <p:nvPr/>
          </p:nvSpPr>
          <p:spPr>
            <a:xfrm rot="12600000">
              <a:off x="2646013" y="4433186"/>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78" name="Right Arrow 18"/>
            <p:cNvSpPr/>
            <p:nvPr/>
          </p:nvSpPr>
          <p:spPr>
            <a:xfrm rot="23400000">
              <a:off x="2757486" y="4563966"/>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grpSp>
        <p:nvGrpSpPr>
          <p:cNvPr id="79" name="Group 78"/>
          <p:cNvGrpSpPr/>
          <p:nvPr/>
        </p:nvGrpSpPr>
        <p:grpSpPr>
          <a:xfrm>
            <a:off x="609600" y="4826647"/>
            <a:ext cx="1494975" cy="1494975"/>
            <a:chOff x="1115172" y="3370740"/>
            <a:chExt cx="1494975" cy="1494975"/>
          </a:xfrm>
        </p:grpSpPr>
        <p:sp>
          <p:nvSpPr>
            <p:cNvPr id="80" name="Oval 79"/>
            <p:cNvSpPr/>
            <p:nvPr/>
          </p:nvSpPr>
          <p:spPr>
            <a:xfrm>
              <a:off x="1115172" y="3370740"/>
              <a:ext cx="1494975" cy="149497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81" name="Oval 20"/>
            <p:cNvSpPr/>
            <p:nvPr/>
          </p:nvSpPr>
          <p:spPr>
            <a:xfrm>
              <a:off x="1334106" y="3589674"/>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run chef-client</a:t>
              </a:r>
              <a:endParaRPr lang="en-US" sz="1600" kern="1200" dirty="0"/>
            </a:p>
          </p:txBody>
        </p:sp>
      </p:grpSp>
      <p:grpSp>
        <p:nvGrpSpPr>
          <p:cNvPr id="82" name="Group 81"/>
          <p:cNvGrpSpPr/>
          <p:nvPr/>
        </p:nvGrpSpPr>
        <p:grpSpPr>
          <a:xfrm>
            <a:off x="1104811" y="4263081"/>
            <a:ext cx="504554" cy="398253"/>
            <a:chOff x="1610383" y="2807174"/>
            <a:chExt cx="504554" cy="398253"/>
          </a:xfrm>
        </p:grpSpPr>
        <p:sp>
          <p:nvSpPr>
            <p:cNvPr id="83" name="Right Arrow 82"/>
            <p:cNvSpPr/>
            <p:nvPr/>
          </p:nvSpPr>
          <p:spPr>
            <a:xfrm rot="16200000">
              <a:off x="1663533" y="2754024"/>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84" name="Right Arrow 22"/>
            <p:cNvSpPr/>
            <p:nvPr/>
          </p:nvSpPr>
          <p:spPr>
            <a:xfrm rot="16200000">
              <a:off x="1723271" y="2914673"/>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grpSp>
        <p:nvGrpSpPr>
          <p:cNvPr id="85" name="Group 84"/>
          <p:cNvGrpSpPr/>
          <p:nvPr/>
        </p:nvGrpSpPr>
        <p:grpSpPr>
          <a:xfrm>
            <a:off x="609600" y="2580251"/>
            <a:ext cx="1494975" cy="1494975"/>
            <a:chOff x="1115172" y="1124344"/>
            <a:chExt cx="1494975" cy="1494975"/>
          </a:xfrm>
        </p:grpSpPr>
        <p:sp>
          <p:nvSpPr>
            <p:cNvPr id="86" name="Oval 85"/>
            <p:cNvSpPr/>
            <p:nvPr/>
          </p:nvSpPr>
          <p:spPr>
            <a:xfrm>
              <a:off x="1115172" y="1124344"/>
              <a:ext cx="1494975" cy="1494975"/>
            </a:xfrm>
            <a:prstGeom prst="ellipse">
              <a:avLst/>
            </a:prstGeom>
            <a:solidFill>
              <a:srgbClr val="008000"/>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87" name="Oval 24"/>
            <p:cNvSpPr/>
            <p:nvPr/>
          </p:nvSpPr>
          <p:spPr>
            <a:xfrm>
              <a:off x="1334106" y="1343278"/>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ad hoc</a:t>
              </a:r>
              <a:r>
                <a:rPr lang="en-US" sz="1600" kern="1200" baseline="0" dirty="0" smtClean="0"/>
                <a:t> verification</a:t>
              </a:r>
              <a:endParaRPr lang="en-US" sz="1600" kern="1200" dirty="0"/>
            </a:p>
          </p:txBody>
        </p:sp>
      </p:grpSp>
      <p:grpSp>
        <p:nvGrpSpPr>
          <p:cNvPr id="88" name="Group 87"/>
          <p:cNvGrpSpPr/>
          <p:nvPr/>
        </p:nvGrpSpPr>
        <p:grpSpPr>
          <a:xfrm>
            <a:off x="2120918" y="2519498"/>
            <a:ext cx="398253" cy="504554"/>
            <a:chOff x="2626490" y="1063591"/>
            <a:chExt cx="398253" cy="504554"/>
          </a:xfrm>
        </p:grpSpPr>
        <p:sp>
          <p:nvSpPr>
            <p:cNvPr id="89" name="Right Arrow 88"/>
            <p:cNvSpPr/>
            <p:nvPr/>
          </p:nvSpPr>
          <p:spPr>
            <a:xfrm rot="19800000">
              <a:off x="2626490" y="1063591"/>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90" name="Right Arrow 26"/>
            <p:cNvSpPr/>
            <p:nvPr/>
          </p:nvSpPr>
          <p:spPr>
            <a:xfrm rot="19800000">
              <a:off x="2634493" y="1194371"/>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sp>
        <p:nvSpPr>
          <p:cNvPr id="91" name="Right Arrow 90"/>
          <p:cNvSpPr/>
          <p:nvPr/>
        </p:nvSpPr>
        <p:spPr bwMode="auto">
          <a:xfrm>
            <a:off x="6746012" y="3887464"/>
            <a:ext cx="2763976" cy="1369072"/>
          </a:xfrm>
          <a:prstGeom prst="rightArrow">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1594602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All This New Complexity When Making a Change</a:t>
            </a:r>
            <a:endParaRPr lang="en-US" sz="4800" dirty="0"/>
          </a:p>
        </p:txBody>
      </p:sp>
      <p:sp>
        <p:nvSpPr>
          <p:cNvPr id="3" name="Text Placeholder 2"/>
          <p:cNvSpPr>
            <a:spLocks noGrp="1"/>
          </p:cNvSpPr>
          <p:nvPr>
            <p:ph type="body" sz="quarter" idx="12"/>
          </p:nvPr>
        </p:nvSpPr>
        <p:spPr>
          <a:xfrm>
            <a:off x="650040" y="1856198"/>
            <a:ext cx="8017219" cy="5345953"/>
          </a:xfrm>
        </p:spPr>
        <p:txBody>
          <a:bodyPr/>
          <a:lstStyle/>
          <a:p>
            <a:pPr marL="457200" indent="-457200">
              <a:buFont typeface="Arial" charset="0"/>
              <a:buChar char="•"/>
            </a:pPr>
            <a:r>
              <a:rPr lang="en-US" sz="2800" dirty="0" smtClean="0"/>
              <a:t>Write a unit test</a:t>
            </a:r>
          </a:p>
          <a:p>
            <a:pPr marL="457200" indent="-457200">
              <a:buFont typeface="Arial" charset="0"/>
              <a:buChar char="•"/>
            </a:pPr>
            <a:r>
              <a:rPr lang="en-US" sz="2800" dirty="0"/>
              <a:t>Run Unit </a:t>
            </a:r>
            <a:r>
              <a:rPr lang="en-US" sz="2800" dirty="0" smtClean="0"/>
              <a:t>Tests</a:t>
            </a:r>
          </a:p>
          <a:p>
            <a:pPr marL="457200" indent="-457200">
              <a:buFont typeface="Arial" charset="0"/>
              <a:buChar char="•"/>
            </a:pPr>
            <a:r>
              <a:rPr lang="en-US" sz="2800" dirty="0" smtClean="0"/>
              <a:t>Specify a rule for </a:t>
            </a:r>
            <a:r>
              <a:rPr lang="en-US" sz="2800" dirty="0" err="1" smtClean="0"/>
              <a:t>FoodCritic</a:t>
            </a:r>
            <a:r>
              <a:rPr lang="en-US" sz="2800" dirty="0" smtClean="0"/>
              <a:t> to enforce / ignore</a:t>
            </a:r>
          </a:p>
          <a:p>
            <a:pPr marL="457200" indent="-457200">
              <a:buFont typeface="Arial" charset="0"/>
              <a:buChar char="•"/>
            </a:pPr>
            <a:r>
              <a:rPr lang="en-US" sz="2800" dirty="0"/>
              <a:t>Specify a rule for </a:t>
            </a:r>
            <a:r>
              <a:rPr lang="en-US" sz="2800" dirty="0" err="1" smtClean="0"/>
              <a:t>Rubocop</a:t>
            </a:r>
            <a:r>
              <a:rPr lang="en-US" sz="2800" dirty="0" smtClean="0"/>
              <a:t> to </a:t>
            </a:r>
            <a:r>
              <a:rPr lang="en-US" sz="2800" dirty="0"/>
              <a:t>enforce / </a:t>
            </a:r>
            <a:r>
              <a:rPr lang="en-US" sz="2800" dirty="0" smtClean="0"/>
              <a:t>ignore</a:t>
            </a:r>
          </a:p>
          <a:p>
            <a:pPr marL="457200" indent="-457200">
              <a:buFont typeface="Arial" charset="0"/>
              <a:buChar char="•"/>
            </a:pPr>
            <a:r>
              <a:rPr lang="en-US" sz="2800" dirty="0" smtClean="0"/>
              <a:t>Add a Test Suite to the Kitchen Configuration</a:t>
            </a:r>
          </a:p>
          <a:p>
            <a:pPr marL="457200" indent="-457200">
              <a:buFont typeface="Arial" charset="0"/>
              <a:buChar char="•"/>
            </a:pPr>
            <a:r>
              <a:rPr lang="en-US" sz="2800" dirty="0" smtClean="0"/>
              <a:t>Commit and Push changes Version Control</a:t>
            </a:r>
            <a:endParaRPr lang="en-US" sz="2800" dirty="0"/>
          </a:p>
        </p:txBody>
      </p:sp>
      <p:grpSp>
        <p:nvGrpSpPr>
          <p:cNvPr id="40" name="Group 39"/>
          <p:cNvGrpSpPr/>
          <p:nvPr/>
        </p:nvGrpSpPr>
        <p:grpSpPr>
          <a:xfrm>
            <a:off x="10841030" y="1560819"/>
            <a:ext cx="2603190" cy="2603190"/>
            <a:chOff x="2506501" y="811"/>
            <a:chExt cx="2603190" cy="2603190"/>
          </a:xfrm>
        </p:grpSpPr>
        <p:sp>
          <p:nvSpPr>
            <p:cNvPr id="41" name="Oval 40"/>
            <p:cNvSpPr/>
            <p:nvPr/>
          </p:nvSpPr>
          <p:spPr>
            <a:xfrm>
              <a:off x="2506501" y="811"/>
              <a:ext cx="2603190" cy="2603190"/>
            </a:xfrm>
            <a:prstGeom prst="ellipse">
              <a:avLst/>
            </a:prstGeom>
            <a:solidFill>
              <a:srgbClr val="FF0000"/>
            </a:solidFill>
          </p:spPr>
          <p:style>
            <a:lnRef idx="3">
              <a:schemeClr val="lt1"/>
            </a:lnRef>
            <a:fillRef idx="1">
              <a:schemeClr val="dk1"/>
            </a:fillRef>
            <a:effectRef idx="1">
              <a:schemeClr val="dk1"/>
            </a:effectRef>
            <a:fontRef idx="minor">
              <a:schemeClr val="lt1"/>
            </a:fontRef>
          </p:style>
        </p:sp>
        <p:sp>
          <p:nvSpPr>
            <p:cNvPr id="42" name="Oval 4"/>
            <p:cNvSpPr/>
            <p:nvPr/>
          </p:nvSpPr>
          <p:spPr>
            <a:xfrm>
              <a:off x="2887729" y="382039"/>
              <a:ext cx="1840734" cy="1840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make change</a:t>
              </a:r>
              <a:endParaRPr lang="en-US" sz="2900" kern="1200" dirty="0"/>
            </a:p>
          </p:txBody>
        </p:sp>
      </p:grpSp>
      <p:grpSp>
        <p:nvGrpSpPr>
          <p:cNvPr id="43" name="Group 42"/>
          <p:cNvGrpSpPr/>
          <p:nvPr/>
        </p:nvGrpSpPr>
        <p:grpSpPr>
          <a:xfrm>
            <a:off x="12670780" y="4192050"/>
            <a:ext cx="878576" cy="692050"/>
            <a:chOff x="4336251" y="2632042"/>
            <a:chExt cx="878576" cy="692050"/>
          </a:xfrm>
        </p:grpSpPr>
        <p:sp>
          <p:nvSpPr>
            <p:cNvPr id="44" name="Right Arrow 43"/>
            <p:cNvSpPr/>
            <p:nvPr/>
          </p:nvSpPr>
          <p:spPr>
            <a:xfrm rot="3600000">
              <a:off x="4429514" y="2538779"/>
              <a:ext cx="692050" cy="87857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45" name="Right Arrow 6"/>
            <p:cNvSpPr/>
            <p:nvPr/>
          </p:nvSpPr>
          <p:spPr>
            <a:xfrm rot="3600000">
              <a:off x="4481418" y="2624594"/>
              <a:ext cx="484435" cy="5271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p:txBody>
        </p:sp>
      </p:grpSp>
      <p:grpSp>
        <p:nvGrpSpPr>
          <p:cNvPr id="46" name="Group 45"/>
          <p:cNvGrpSpPr/>
          <p:nvPr/>
        </p:nvGrpSpPr>
        <p:grpSpPr>
          <a:xfrm>
            <a:off x="12795503" y="4946066"/>
            <a:ext cx="2603190" cy="2603190"/>
            <a:chOff x="4460974" y="3386058"/>
            <a:chExt cx="2603190" cy="2603190"/>
          </a:xfrm>
        </p:grpSpPr>
        <p:sp>
          <p:nvSpPr>
            <p:cNvPr id="47" name="Oval 46"/>
            <p:cNvSpPr/>
            <p:nvPr/>
          </p:nvSpPr>
          <p:spPr>
            <a:xfrm>
              <a:off x="4460974" y="3386058"/>
              <a:ext cx="2603190" cy="2603190"/>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8" name="Oval 8"/>
            <p:cNvSpPr/>
            <p:nvPr/>
          </p:nvSpPr>
          <p:spPr>
            <a:xfrm>
              <a:off x="4842202" y="3767286"/>
              <a:ext cx="1840734" cy="1840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run testing tools</a:t>
              </a:r>
              <a:endParaRPr lang="en-US" sz="2900" kern="1200" dirty="0"/>
            </a:p>
          </p:txBody>
        </p:sp>
      </p:grpSp>
      <p:grpSp>
        <p:nvGrpSpPr>
          <p:cNvPr id="49" name="Group 48"/>
          <p:cNvGrpSpPr/>
          <p:nvPr/>
        </p:nvGrpSpPr>
        <p:grpSpPr>
          <a:xfrm>
            <a:off x="11816186" y="5808373"/>
            <a:ext cx="692050" cy="878576"/>
            <a:chOff x="3481657" y="4248365"/>
            <a:chExt cx="692050" cy="878576"/>
          </a:xfrm>
        </p:grpSpPr>
        <p:sp>
          <p:nvSpPr>
            <p:cNvPr id="50" name="Right Arrow 49"/>
            <p:cNvSpPr/>
            <p:nvPr/>
          </p:nvSpPr>
          <p:spPr>
            <a:xfrm rot="10800000">
              <a:off x="3481657" y="4248365"/>
              <a:ext cx="692050" cy="87857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1" name="Right Arrow 10"/>
            <p:cNvSpPr/>
            <p:nvPr/>
          </p:nvSpPr>
          <p:spPr>
            <a:xfrm rot="21600000">
              <a:off x="3689272" y="4424080"/>
              <a:ext cx="484435" cy="5271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p:txBody>
        </p:sp>
      </p:grpSp>
      <p:grpSp>
        <p:nvGrpSpPr>
          <p:cNvPr id="52" name="Group 51"/>
          <p:cNvGrpSpPr/>
          <p:nvPr/>
        </p:nvGrpSpPr>
        <p:grpSpPr>
          <a:xfrm>
            <a:off x="8886556" y="4946066"/>
            <a:ext cx="2603190" cy="2603190"/>
            <a:chOff x="552027" y="3386058"/>
            <a:chExt cx="2603190" cy="2603190"/>
          </a:xfrm>
        </p:grpSpPr>
        <p:sp>
          <p:nvSpPr>
            <p:cNvPr id="53" name="Oval 52"/>
            <p:cNvSpPr/>
            <p:nvPr/>
          </p:nvSpPr>
          <p:spPr>
            <a:xfrm>
              <a:off x="552027" y="3386058"/>
              <a:ext cx="2603190" cy="2603190"/>
            </a:xfrm>
            <a:prstGeom prst="ellipse">
              <a:avLst/>
            </a:prstGeom>
            <a:solidFill>
              <a:srgbClr val="008000"/>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54" name="Oval 12"/>
            <p:cNvSpPr/>
            <p:nvPr/>
          </p:nvSpPr>
          <p:spPr>
            <a:xfrm>
              <a:off x="933255" y="3767286"/>
              <a:ext cx="1840734" cy="1840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US" sz="2900" kern="1200" dirty="0" smtClean="0"/>
                <a:t>automated</a:t>
              </a:r>
              <a:r>
                <a:rPr lang="en-US" sz="2900" kern="1200" baseline="0" dirty="0" smtClean="0"/>
                <a:t> verification</a:t>
              </a:r>
              <a:endParaRPr lang="en-US" sz="2900" kern="1200" dirty="0"/>
            </a:p>
          </p:txBody>
        </p:sp>
      </p:grpSp>
      <p:grpSp>
        <p:nvGrpSpPr>
          <p:cNvPr id="55" name="Group 54"/>
          <p:cNvGrpSpPr/>
          <p:nvPr/>
        </p:nvGrpSpPr>
        <p:grpSpPr>
          <a:xfrm>
            <a:off x="10716307" y="4225975"/>
            <a:ext cx="878576" cy="692050"/>
            <a:chOff x="2381778" y="2665967"/>
            <a:chExt cx="878576" cy="692050"/>
          </a:xfrm>
        </p:grpSpPr>
        <p:sp>
          <p:nvSpPr>
            <p:cNvPr id="56" name="Right Arrow 55"/>
            <p:cNvSpPr/>
            <p:nvPr/>
          </p:nvSpPr>
          <p:spPr>
            <a:xfrm rot="18000000">
              <a:off x="2475041" y="2572704"/>
              <a:ext cx="692050" cy="878576"/>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7" name="Right Arrow 14"/>
            <p:cNvSpPr/>
            <p:nvPr/>
          </p:nvSpPr>
          <p:spPr>
            <a:xfrm rot="18000000">
              <a:off x="2526945" y="2838319"/>
              <a:ext cx="484435" cy="5271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p:txBody>
        </p:sp>
      </p:grpSp>
    </p:spTree>
    <p:extLst>
      <p:ext uri="{BB962C8B-B14F-4D97-AF65-F5344CB8AC3E}">
        <p14:creationId xmlns:p14="http://schemas.microsoft.com/office/powerpoint/2010/main" val="1879574670"/>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Commands to Know and Run</a:t>
            </a:r>
            <a:endParaRPr lang="en-US" dirty="0"/>
          </a:p>
        </p:txBody>
      </p:sp>
      <p:pic>
        <p:nvPicPr>
          <p:cNvPr id="4" name="Picture 3" descr="cookbook-dev-p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972" y="1298151"/>
            <a:ext cx="4882896" cy="2744247"/>
          </a:xfrm>
          <a:prstGeom prst="rect">
            <a:avLst/>
          </a:prstGeom>
        </p:spPr>
      </p:pic>
      <p:pic>
        <p:nvPicPr>
          <p:cNvPr id="5" name="Picture 4" descr="chefspec-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1904" y="1298152"/>
            <a:ext cx="4882896" cy="2744246"/>
          </a:xfrm>
          <a:prstGeom prst="rect">
            <a:avLst/>
          </a:prstGeom>
        </p:spPr>
      </p:pic>
      <p:pic>
        <p:nvPicPr>
          <p:cNvPr id="6" name="Picture 5" descr="staticanalysis-pp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040" y="1298152"/>
            <a:ext cx="4882896" cy="2744247"/>
          </a:xfrm>
          <a:prstGeom prst="rect">
            <a:avLst/>
          </a:prstGeom>
        </p:spPr>
      </p:pic>
      <p:sp>
        <p:nvSpPr>
          <p:cNvPr id="7" name="TextBox 6"/>
          <p:cNvSpPr txBox="1"/>
          <p:nvPr/>
        </p:nvSpPr>
        <p:spPr bwMode="white">
          <a:xfrm>
            <a:off x="650040" y="4300538"/>
            <a:ext cx="4882896" cy="3571875"/>
          </a:xfrm>
          <a:prstGeom prst="rect">
            <a:avLst/>
          </a:prstGeom>
          <a:solidFill>
            <a:schemeClr val="tx2"/>
          </a:solidFill>
          <a:ln>
            <a:solidFill>
              <a:schemeClr val="tx2"/>
            </a:solidFill>
            <a:prstDash val="dash"/>
          </a:ln>
        </p:spPr>
        <p:txBody>
          <a:bodyPr vert="horz" wrap="square" lIns="91440" tIns="91440" rIns="91440" bIns="91440" rtlCol="0">
            <a:normAutofit/>
          </a:bodyPr>
          <a:lstStyle/>
          <a:p>
            <a:r>
              <a:rPr lang="en-US" b="1" dirty="0" smtClean="0">
                <a:solidFill>
                  <a:schemeClr val="bg1"/>
                </a:solidFill>
                <a:latin typeface="Courier New" charset="0"/>
                <a:ea typeface="Courier New" charset="0"/>
                <a:cs typeface="Courier New" charset="0"/>
              </a:rPr>
              <a:t>&gt; </a:t>
            </a:r>
            <a:r>
              <a:rPr lang="en-US" b="1" dirty="0" err="1" smtClean="0">
                <a:solidFill>
                  <a:schemeClr val="bg1"/>
                </a:solidFill>
                <a:latin typeface="Courier New" charset="0"/>
                <a:ea typeface="Courier New" charset="0"/>
                <a:cs typeface="Courier New" charset="0"/>
              </a:rPr>
              <a:t>foodcritic</a:t>
            </a:r>
            <a:endParaRPr lang="en-US" b="1" dirty="0" smtClean="0">
              <a:solidFill>
                <a:schemeClr val="bg1"/>
              </a:solidFill>
              <a:latin typeface="Courier New" charset="0"/>
              <a:ea typeface="Courier New" charset="0"/>
              <a:cs typeface="Courier New" charset="0"/>
            </a:endParaRPr>
          </a:p>
          <a:p>
            <a:r>
              <a:rPr lang="en-US" b="1" dirty="0" smtClean="0">
                <a:solidFill>
                  <a:schemeClr val="bg1"/>
                </a:solidFill>
                <a:latin typeface="Courier New" charset="0"/>
                <a:ea typeface="Courier New" charset="0"/>
                <a:cs typeface="Courier New" charset="0"/>
              </a:rPr>
              <a:t>&gt; </a:t>
            </a:r>
            <a:r>
              <a:rPr lang="en-US" b="1" dirty="0" err="1" smtClean="0">
                <a:solidFill>
                  <a:schemeClr val="bg1"/>
                </a:solidFill>
                <a:latin typeface="Courier New" charset="0"/>
                <a:ea typeface="Courier New" charset="0"/>
                <a:cs typeface="Courier New" charset="0"/>
              </a:rPr>
              <a:t>rubocop</a:t>
            </a:r>
            <a:endParaRPr lang="en-US" b="1" dirty="0" smtClean="0">
              <a:solidFill>
                <a:schemeClr val="bg1"/>
              </a:solidFill>
              <a:latin typeface="Courier New" charset="0"/>
              <a:ea typeface="Courier New" charset="0"/>
              <a:cs typeface="Courier New" charset="0"/>
            </a:endParaRPr>
          </a:p>
        </p:txBody>
      </p:sp>
      <p:sp>
        <p:nvSpPr>
          <p:cNvPr id="8" name="TextBox 7"/>
          <p:cNvSpPr txBox="1"/>
          <p:nvPr/>
        </p:nvSpPr>
        <p:spPr bwMode="white">
          <a:xfrm>
            <a:off x="5655972" y="4300538"/>
            <a:ext cx="4882896" cy="3571875"/>
          </a:xfrm>
          <a:prstGeom prst="rect">
            <a:avLst/>
          </a:prstGeom>
          <a:solidFill>
            <a:schemeClr val="tx2"/>
          </a:solidFill>
          <a:ln>
            <a:solidFill>
              <a:schemeClr val="tx2"/>
            </a:solidFill>
            <a:prstDash val="dash"/>
          </a:ln>
        </p:spPr>
        <p:txBody>
          <a:bodyPr vert="horz" wrap="square" lIns="91440" tIns="91440" rIns="91440" bIns="91440" rtlCol="0">
            <a:normAutofit/>
          </a:bodyPr>
          <a:lstStyle/>
          <a:p>
            <a:r>
              <a:rPr lang="en-US" b="1" dirty="0" smtClean="0">
                <a:solidFill>
                  <a:schemeClr val="bg1"/>
                </a:solidFill>
                <a:latin typeface="Courier New" charset="0"/>
                <a:ea typeface="Courier New" charset="0"/>
                <a:cs typeface="Courier New" charset="0"/>
              </a:rPr>
              <a:t>&gt; kitchen list</a:t>
            </a:r>
          </a:p>
          <a:p>
            <a:r>
              <a:rPr lang="en-US" b="1" dirty="0" smtClean="0">
                <a:solidFill>
                  <a:schemeClr val="bg1"/>
                </a:solidFill>
                <a:latin typeface="Courier New" charset="0"/>
                <a:ea typeface="Courier New" charset="0"/>
                <a:cs typeface="Courier New" charset="0"/>
              </a:rPr>
              <a:t>&gt; kitchen create</a:t>
            </a:r>
          </a:p>
          <a:p>
            <a:r>
              <a:rPr lang="en-US" b="1" dirty="0" smtClean="0">
                <a:solidFill>
                  <a:schemeClr val="bg1"/>
                </a:solidFill>
                <a:latin typeface="Courier New" charset="0"/>
                <a:ea typeface="Courier New" charset="0"/>
                <a:cs typeface="Courier New" charset="0"/>
              </a:rPr>
              <a:t>&gt; kitchen converge</a:t>
            </a:r>
          </a:p>
          <a:p>
            <a:r>
              <a:rPr lang="en-US" b="1" dirty="0" smtClean="0">
                <a:solidFill>
                  <a:schemeClr val="bg1"/>
                </a:solidFill>
                <a:latin typeface="Courier New" charset="0"/>
                <a:ea typeface="Courier New" charset="0"/>
                <a:cs typeface="Courier New" charset="0"/>
              </a:rPr>
              <a:t>&gt; kitchen verify</a:t>
            </a:r>
          </a:p>
          <a:p>
            <a:r>
              <a:rPr lang="en-US" b="1" dirty="0" smtClean="0">
                <a:solidFill>
                  <a:schemeClr val="bg1"/>
                </a:solidFill>
                <a:latin typeface="Courier New" charset="0"/>
                <a:ea typeface="Courier New" charset="0"/>
                <a:cs typeface="Courier New" charset="0"/>
              </a:rPr>
              <a:t>&gt; kitchen test</a:t>
            </a:r>
            <a:endParaRPr lang="en-US" b="1" dirty="0">
              <a:solidFill>
                <a:schemeClr val="bg1"/>
              </a:solidFill>
              <a:latin typeface="Courier New" charset="0"/>
              <a:ea typeface="Courier New" charset="0"/>
              <a:cs typeface="Courier New" charset="0"/>
            </a:endParaRPr>
          </a:p>
          <a:p>
            <a:r>
              <a:rPr lang="en-US" b="1" dirty="0" smtClean="0">
                <a:solidFill>
                  <a:schemeClr val="bg1"/>
                </a:solidFill>
                <a:latin typeface="Courier New" charset="0"/>
                <a:ea typeface="Courier New" charset="0"/>
                <a:cs typeface="Courier New" charset="0"/>
              </a:rPr>
              <a:t>&gt; kitchen destroy</a:t>
            </a:r>
          </a:p>
        </p:txBody>
      </p:sp>
      <p:sp>
        <p:nvSpPr>
          <p:cNvPr id="9" name="TextBox 8"/>
          <p:cNvSpPr txBox="1"/>
          <p:nvPr/>
        </p:nvSpPr>
        <p:spPr bwMode="white">
          <a:xfrm>
            <a:off x="10661904" y="4300538"/>
            <a:ext cx="4882896" cy="3571875"/>
          </a:xfrm>
          <a:prstGeom prst="rect">
            <a:avLst/>
          </a:prstGeom>
          <a:solidFill>
            <a:schemeClr val="tx2"/>
          </a:solidFill>
          <a:ln>
            <a:solidFill>
              <a:schemeClr val="tx2"/>
            </a:solidFill>
            <a:prstDash val="dash"/>
          </a:ln>
        </p:spPr>
        <p:txBody>
          <a:bodyPr vert="horz" wrap="square" lIns="91440" tIns="91440" rIns="91440" bIns="91440" rtlCol="0">
            <a:normAutofit/>
          </a:bodyPr>
          <a:lstStyle/>
          <a:p>
            <a:r>
              <a:rPr lang="en-US" b="1" dirty="0" smtClean="0">
                <a:solidFill>
                  <a:schemeClr val="bg1"/>
                </a:solidFill>
                <a:latin typeface="Courier New" charset="0"/>
                <a:ea typeface="Courier New" charset="0"/>
                <a:cs typeface="Courier New" charset="0"/>
              </a:rPr>
              <a:t>&gt; </a:t>
            </a:r>
            <a:r>
              <a:rPr lang="en-US" b="1" dirty="0" err="1" smtClean="0">
                <a:solidFill>
                  <a:schemeClr val="bg1"/>
                </a:solidFill>
                <a:latin typeface="Courier New" charset="0"/>
                <a:ea typeface="Courier New" charset="0"/>
                <a:cs typeface="Courier New" charset="0"/>
              </a:rPr>
              <a:t>rspec</a:t>
            </a:r>
            <a:r>
              <a:rPr lang="en-US" b="1" dirty="0" smtClean="0">
                <a:solidFill>
                  <a:schemeClr val="bg1"/>
                </a:solidFill>
                <a:latin typeface="Courier New" charset="0"/>
                <a:ea typeface="Courier New" charset="0"/>
                <a:cs typeface="Courier New" charset="0"/>
              </a:rPr>
              <a:t> --</a:t>
            </a:r>
            <a:r>
              <a:rPr lang="en-US" b="1" dirty="0" err="1" smtClean="0">
                <a:solidFill>
                  <a:schemeClr val="bg1"/>
                </a:solidFill>
                <a:latin typeface="Courier New" charset="0"/>
                <a:ea typeface="Courier New" charset="0"/>
                <a:cs typeface="Courier New" charset="0"/>
              </a:rPr>
              <a:t>init</a:t>
            </a:r>
            <a:endParaRPr lang="en-US" b="1" dirty="0" smtClean="0">
              <a:solidFill>
                <a:schemeClr val="bg1"/>
              </a:solidFill>
              <a:latin typeface="Courier New" charset="0"/>
              <a:ea typeface="Courier New" charset="0"/>
              <a:cs typeface="Courier New" charset="0"/>
            </a:endParaRPr>
          </a:p>
          <a:p>
            <a:r>
              <a:rPr lang="en-US" b="1" dirty="0" smtClean="0">
                <a:solidFill>
                  <a:schemeClr val="bg1"/>
                </a:solidFill>
                <a:latin typeface="Courier New" charset="0"/>
                <a:ea typeface="Courier New" charset="0"/>
                <a:cs typeface="Courier New" charset="0"/>
              </a:rPr>
              <a:t>&gt; </a:t>
            </a:r>
            <a:r>
              <a:rPr lang="en-US" b="1" dirty="0" err="1" smtClean="0">
                <a:solidFill>
                  <a:schemeClr val="bg1"/>
                </a:solidFill>
                <a:latin typeface="Courier New" charset="0"/>
                <a:ea typeface="Courier New" charset="0"/>
                <a:cs typeface="Courier New" charset="0"/>
              </a:rPr>
              <a:t>rspec</a:t>
            </a:r>
            <a:endParaRPr lang="en-US" b="1" dirty="0">
              <a:solidFill>
                <a:schemeClr val="bg1"/>
              </a:solidFill>
              <a:latin typeface="Courier New" charset="0"/>
              <a:ea typeface="Courier New" charset="0"/>
              <a:cs typeface="Courier New" charset="0"/>
            </a:endParaRPr>
          </a:p>
          <a:p>
            <a:r>
              <a:rPr lang="en-US" b="1" dirty="0" smtClean="0">
                <a:solidFill>
                  <a:schemeClr val="bg1"/>
                </a:solidFill>
                <a:latin typeface="Courier New" charset="0"/>
                <a:ea typeface="Courier New" charset="0"/>
                <a:cs typeface="Courier New" charset="0"/>
              </a:rPr>
              <a:t>&gt; </a:t>
            </a:r>
            <a:r>
              <a:rPr lang="en-US" b="1" dirty="0" err="1" smtClean="0">
                <a:solidFill>
                  <a:schemeClr val="bg1"/>
                </a:solidFill>
                <a:latin typeface="Courier New" charset="0"/>
                <a:ea typeface="Courier New" charset="0"/>
                <a:cs typeface="Courier New" charset="0"/>
              </a:rPr>
              <a:t>rspec</a:t>
            </a:r>
            <a:r>
              <a:rPr lang="en-US" b="1" dirty="0" smtClean="0">
                <a:solidFill>
                  <a:schemeClr val="bg1"/>
                </a:solidFill>
                <a:latin typeface="Courier New" charset="0"/>
                <a:ea typeface="Courier New" charset="0"/>
                <a:cs typeface="Courier New" charset="0"/>
              </a:rPr>
              <a:t> spec/unit/rec...</a:t>
            </a:r>
          </a:p>
        </p:txBody>
      </p:sp>
      <p:sp>
        <p:nvSpPr>
          <p:cNvPr id="16" name="TextBox 15"/>
          <p:cNvSpPr txBox="1"/>
          <p:nvPr/>
        </p:nvSpPr>
        <p:spPr bwMode="white">
          <a:xfrm>
            <a:off x="650040" y="3442323"/>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smtClean="0">
                <a:solidFill>
                  <a:schemeClr val="bg1"/>
                </a:solidFill>
              </a:rPr>
              <a:t>chef.io</a:t>
            </a:r>
            <a:r>
              <a:rPr lang="en-US" sz="2000" b="1" dirty="0" smtClean="0">
                <a:solidFill>
                  <a:schemeClr val="bg1"/>
                </a:solidFill>
              </a:rPr>
              <a:t>/webinars</a:t>
            </a:r>
            <a:r>
              <a:rPr lang="en-US" sz="2000" b="1" dirty="0">
                <a:solidFill>
                  <a:schemeClr val="bg1"/>
                </a:solidFill>
              </a:rPr>
              <a:t>/?</a:t>
            </a:r>
            <a:r>
              <a:rPr lang="en-US" sz="2000" b="1" dirty="0" err="1">
                <a:solidFill>
                  <a:schemeClr val="bg1"/>
                </a:solidFill>
              </a:rPr>
              <a:t>commid</a:t>
            </a:r>
            <a:r>
              <a:rPr lang="en-US" sz="2000" b="1" dirty="0">
                <a:solidFill>
                  <a:schemeClr val="bg1"/>
                </a:solidFill>
              </a:rPr>
              <a:t>=175731</a:t>
            </a:r>
            <a:endParaRPr lang="en-US" sz="2000" b="1" dirty="0" smtClean="0">
              <a:solidFill>
                <a:schemeClr val="bg1"/>
              </a:solidFill>
            </a:endParaRPr>
          </a:p>
        </p:txBody>
      </p:sp>
      <p:sp>
        <p:nvSpPr>
          <p:cNvPr id="17" name="TextBox 16"/>
          <p:cNvSpPr txBox="1"/>
          <p:nvPr/>
        </p:nvSpPr>
        <p:spPr bwMode="white">
          <a:xfrm>
            <a:off x="5655972" y="3442323"/>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=191263</a:t>
            </a:r>
            <a:endParaRPr lang="en-US" sz="2000" b="1" dirty="0" smtClean="0">
              <a:solidFill>
                <a:schemeClr val="bg1"/>
              </a:solidFill>
            </a:endParaRPr>
          </a:p>
        </p:txBody>
      </p:sp>
      <p:sp>
        <p:nvSpPr>
          <p:cNvPr id="18" name="TextBox 17"/>
          <p:cNvSpPr txBox="1"/>
          <p:nvPr/>
        </p:nvSpPr>
        <p:spPr bwMode="white">
          <a:xfrm>
            <a:off x="10661904" y="3442323"/>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=194483</a:t>
            </a:r>
            <a:endParaRPr lang="en-US" sz="2000" b="1" dirty="0" smtClean="0">
              <a:solidFill>
                <a:schemeClr val="bg1"/>
              </a:solidFill>
            </a:endParaRPr>
          </a:p>
        </p:txBody>
      </p:sp>
    </p:spTree>
    <p:extLst>
      <p:ext uri="{BB962C8B-B14F-4D97-AF65-F5344CB8AC3E}">
        <p14:creationId xmlns:p14="http://schemas.microsoft.com/office/powerpoint/2010/main" val="1166112622"/>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More Languages to Know and Run</a:t>
            </a:r>
            <a:endParaRPr lang="en-US" dirty="0"/>
          </a:p>
        </p:txBody>
      </p:sp>
      <p:sp>
        <p:nvSpPr>
          <p:cNvPr id="8" name="TextBox 7"/>
          <p:cNvSpPr txBox="1"/>
          <p:nvPr/>
        </p:nvSpPr>
        <p:spPr bwMode="white">
          <a:xfrm>
            <a:off x="5655972" y="4300538"/>
            <a:ext cx="4882896" cy="3571875"/>
          </a:xfrm>
          <a:prstGeom prst="rect">
            <a:avLst/>
          </a:prstGeom>
          <a:noFill/>
          <a:ln>
            <a:noFill/>
            <a:prstDash val="dash"/>
          </a:ln>
        </p:spPr>
        <p:txBody>
          <a:bodyPr vert="horz" wrap="square" lIns="91440" tIns="91440" rIns="91440" bIns="91440" rtlCol="0">
            <a:normAutofit/>
          </a:bodyPr>
          <a:lstStyle/>
          <a:p>
            <a:pPr marL="342900" indent="-342900">
              <a:lnSpc>
                <a:spcPct val="150000"/>
              </a:lnSpc>
              <a:buFont typeface="Arial" charset="0"/>
              <a:buChar char="•"/>
            </a:pPr>
            <a:r>
              <a:rPr lang="en-US" sz="3200" dirty="0" err="1" smtClean="0">
                <a:solidFill>
                  <a:schemeClr val="tx2"/>
                </a:solidFill>
                <a:latin typeface="+mn-lt"/>
                <a:ea typeface="Courier New" charset="0"/>
                <a:cs typeface="Courier New" charset="0"/>
              </a:rPr>
              <a:t>InSpec</a:t>
            </a:r>
            <a:endParaRPr lang="en-US" sz="3200" dirty="0" smtClean="0">
              <a:solidFill>
                <a:schemeClr val="tx2"/>
              </a:solidFill>
              <a:latin typeface="+mn-lt"/>
              <a:ea typeface="Courier New" charset="0"/>
              <a:cs typeface="Courier New" charset="0"/>
            </a:endParaRPr>
          </a:p>
          <a:p>
            <a:pPr marL="342900" indent="-342900">
              <a:lnSpc>
                <a:spcPct val="150000"/>
              </a:lnSpc>
              <a:buFont typeface="Arial" charset="0"/>
              <a:buChar char="•"/>
            </a:pPr>
            <a:r>
              <a:rPr lang="en-US" sz="3200" dirty="0" err="1">
                <a:solidFill>
                  <a:schemeClr val="tx2"/>
                </a:solidFill>
                <a:ea typeface="Courier New" charset="0"/>
                <a:cs typeface="Courier New" charset="0"/>
              </a:rPr>
              <a:t>ServerSpec</a:t>
            </a:r>
            <a:endParaRPr lang="en-US" sz="3200" dirty="0">
              <a:solidFill>
                <a:schemeClr val="tx2"/>
              </a:solidFill>
              <a:ea typeface="Courier New" charset="0"/>
              <a:cs typeface="Courier New" charset="0"/>
            </a:endParaRPr>
          </a:p>
          <a:p>
            <a:pPr marL="342900" indent="-342900">
              <a:lnSpc>
                <a:spcPct val="150000"/>
              </a:lnSpc>
              <a:buFont typeface="Arial" charset="0"/>
              <a:buChar char="•"/>
            </a:pPr>
            <a:r>
              <a:rPr lang="en-US" sz="3200" dirty="0" smtClean="0">
                <a:solidFill>
                  <a:schemeClr val="tx2"/>
                </a:solidFill>
                <a:latin typeface="+mn-lt"/>
                <a:ea typeface="Courier New" charset="0"/>
                <a:cs typeface="Courier New" charset="0"/>
              </a:rPr>
              <a:t>RSpec</a:t>
            </a:r>
          </a:p>
          <a:p>
            <a:pPr marL="342900" indent="-342900">
              <a:lnSpc>
                <a:spcPct val="150000"/>
              </a:lnSpc>
              <a:buFont typeface="Arial" charset="0"/>
              <a:buChar char="•"/>
            </a:pPr>
            <a:r>
              <a:rPr lang="en-US" sz="3200" dirty="0" smtClean="0">
                <a:solidFill>
                  <a:schemeClr val="tx2"/>
                </a:solidFill>
                <a:latin typeface="+mn-lt"/>
                <a:ea typeface="Courier New" charset="0"/>
                <a:cs typeface="Courier New" charset="0"/>
              </a:rPr>
              <a:t>Ruby</a:t>
            </a:r>
          </a:p>
        </p:txBody>
      </p:sp>
      <p:sp>
        <p:nvSpPr>
          <p:cNvPr id="9" name="TextBox 8"/>
          <p:cNvSpPr txBox="1"/>
          <p:nvPr/>
        </p:nvSpPr>
        <p:spPr bwMode="white">
          <a:xfrm>
            <a:off x="10661904" y="4300538"/>
            <a:ext cx="4882896" cy="3571875"/>
          </a:xfrm>
          <a:prstGeom prst="rect">
            <a:avLst/>
          </a:prstGeom>
          <a:noFill/>
          <a:ln>
            <a:noFill/>
            <a:prstDash val="dash"/>
          </a:ln>
        </p:spPr>
        <p:txBody>
          <a:bodyPr vert="horz" wrap="square" lIns="91440" tIns="91440" rIns="91440" bIns="91440" rtlCol="0">
            <a:normAutofit/>
          </a:bodyPr>
          <a:lstStyle/>
          <a:p>
            <a:pPr marL="457200" indent="-457200">
              <a:lnSpc>
                <a:spcPct val="150000"/>
              </a:lnSpc>
              <a:buFont typeface="Arial" charset="0"/>
              <a:buChar char="•"/>
            </a:pPr>
            <a:r>
              <a:rPr lang="en-US" sz="3200" dirty="0" err="1" smtClean="0">
                <a:solidFill>
                  <a:schemeClr val="tx2"/>
                </a:solidFill>
                <a:latin typeface="+mn-lt"/>
                <a:ea typeface="Courier New" charset="0"/>
                <a:cs typeface="Courier New" charset="0"/>
              </a:rPr>
              <a:t>ChefSpec</a:t>
            </a:r>
            <a:endParaRPr lang="en-US" sz="3200" dirty="0" smtClean="0">
              <a:solidFill>
                <a:schemeClr val="tx2"/>
              </a:solidFill>
              <a:latin typeface="+mn-lt"/>
              <a:ea typeface="Courier New" charset="0"/>
              <a:cs typeface="Courier New" charset="0"/>
            </a:endParaRPr>
          </a:p>
          <a:p>
            <a:pPr marL="457200" indent="-457200">
              <a:lnSpc>
                <a:spcPct val="150000"/>
              </a:lnSpc>
              <a:buFont typeface="Arial" charset="0"/>
              <a:buChar char="•"/>
            </a:pPr>
            <a:r>
              <a:rPr lang="en-US" sz="3200" dirty="0" smtClean="0">
                <a:solidFill>
                  <a:schemeClr val="tx2"/>
                </a:solidFill>
                <a:latin typeface="+mn-lt"/>
                <a:ea typeface="Courier New" charset="0"/>
                <a:cs typeface="Courier New" charset="0"/>
              </a:rPr>
              <a:t>RSpec</a:t>
            </a:r>
          </a:p>
          <a:p>
            <a:pPr marL="457200" indent="-457200">
              <a:lnSpc>
                <a:spcPct val="150000"/>
              </a:lnSpc>
              <a:buFont typeface="Arial" charset="0"/>
              <a:buChar char="•"/>
            </a:pPr>
            <a:r>
              <a:rPr lang="en-US" sz="3200" dirty="0" smtClean="0">
                <a:solidFill>
                  <a:schemeClr val="tx2"/>
                </a:solidFill>
                <a:latin typeface="+mn-lt"/>
                <a:ea typeface="Courier New" charset="0"/>
                <a:cs typeface="Courier New" charset="0"/>
              </a:rPr>
              <a:t>Ruby</a:t>
            </a:r>
          </a:p>
        </p:txBody>
      </p:sp>
      <p:sp>
        <p:nvSpPr>
          <p:cNvPr id="10" name="TextBox 9"/>
          <p:cNvSpPr txBox="1"/>
          <p:nvPr/>
        </p:nvSpPr>
        <p:spPr bwMode="white">
          <a:xfrm>
            <a:off x="609600" y="4300538"/>
            <a:ext cx="4882896" cy="3571875"/>
          </a:xfrm>
          <a:prstGeom prst="rect">
            <a:avLst/>
          </a:prstGeom>
          <a:noFill/>
          <a:ln>
            <a:noFill/>
            <a:prstDash val="dash"/>
          </a:ln>
        </p:spPr>
        <p:txBody>
          <a:bodyPr vert="horz" wrap="square" lIns="91440" tIns="91440" rIns="91440" bIns="91440" rtlCol="0">
            <a:normAutofit/>
          </a:bodyPr>
          <a:lstStyle/>
          <a:p>
            <a:pPr marL="571500" indent="-571500">
              <a:lnSpc>
                <a:spcPct val="150000"/>
              </a:lnSpc>
              <a:buFont typeface="Arial" charset="0"/>
              <a:buChar char="•"/>
            </a:pPr>
            <a:r>
              <a:rPr lang="en-US" sz="3200" dirty="0" smtClean="0">
                <a:solidFill>
                  <a:schemeClr val="tx2"/>
                </a:solidFill>
                <a:latin typeface="+mn-lt"/>
                <a:ea typeface="Courier New" charset="0"/>
                <a:cs typeface="Courier New" charset="0"/>
              </a:rPr>
              <a:t>YAML</a:t>
            </a:r>
          </a:p>
          <a:p>
            <a:pPr marL="571500" indent="-571500">
              <a:lnSpc>
                <a:spcPct val="150000"/>
              </a:lnSpc>
              <a:buFont typeface="Arial" charset="0"/>
              <a:buChar char="•"/>
            </a:pPr>
            <a:r>
              <a:rPr lang="en-US" sz="3200" dirty="0" err="1" smtClean="0">
                <a:solidFill>
                  <a:schemeClr val="tx2"/>
                </a:solidFill>
                <a:latin typeface="+mn-lt"/>
                <a:ea typeface="Courier New" charset="0"/>
                <a:cs typeface="Courier New" charset="0"/>
              </a:rPr>
              <a:t>Foodcritic</a:t>
            </a:r>
            <a:r>
              <a:rPr lang="en-US" sz="3200" dirty="0" smtClean="0">
                <a:solidFill>
                  <a:schemeClr val="tx2"/>
                </a:solidFill>
                <a:latin typeface="+mn-lt"/>
                <a:ea typeface="Courier New" charset="0"/>
                <a:cs typeface="Courier New" charset="0"/>
              </a:rPr>
              <a:t> DSL</a:t>
            </a:r>
          </a:p>
          <a:p>
            <a:pPr marL="571500" indent="-571500">
              <a:lnSpc>
                <a:spcPct val="150000"/>
              </a:lnSpc>
              <a:buFont typeface="Arial" charset="0"/>
              <a:buChar char="•"/>
            </a:pPr>
            <a:r>
              <a:rPr lang="en-US" sz="3200" dirty="0" smtClean="0">
                <a:solidFill>
                  <a:schemeClr val="tx2"/>
                </a:solidFill>
                <a:ea typeface="Courier New" charset="0"/>
                <a:cs typeface="Courier New" charset="0"/>
              </a:rPr>
              <a:t>Ruby</a:t>
            </a:r>
            <a:endParaRPr lang="en-US" sz="3200" dirty="0">
              <a:solidFill>
                <a:schemeClr val="tx2"/>
              </a:solidFill>
              <a:ea typeface="Courier New" charset="0"/>
              <a:cs typeface="Courier New" charset="0"/>
            </a:endParaRPr>
          </a:p>
        </p:txBody>
      </p:sp>
      <p:pic>
        <p:nvPicPr>
          <p:cNvPr id="14" name="Picture 13" descr="cookbook-dev-p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972" y="1298151"/>
            <a:ext cx="4882896" cy="2744247"/>
          </a:xfrm>
          <a:prstGeom prst="rect">
            <a:avLst/>
          </a:prstGeom>
        </p:spPr>
      </p:pic>
      <p:pic>
        <p:nvPicPr>
          <p:cNvPr id="15" name="Picture 14" descr="chefspec-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1904" y="1298152"/>
            <a:ext cx="4882896" cy="2744246"/>
          </a:xfrm>
          <a:prstGeom prst="rect">
            <a:avLst/>
          </a:prstGeom>
        </p:spPr>
      </p:pic>
      <p:pic>
        <p:nvPicPr>
          <p:cNvPr id="16" name="Picture 15" descr="staticanalysis-pp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040" y="1298152"/>
            <a:ext cx="4882896" cy="2744247"/>
          </a:xfrm>
          <a:prstGeom prst="rect">
            <a:avLst/>
          </a:prstGeom>
        </p:spPr>
      </p:pic>
      <p:sp>
        <p:nvSpPr>
          <p:cNvPr id="17" name="TextBox 16"/>
          <p:cNvSpPr txBox="1"/>
          <p:nvPr/>
        </p:nvSpPr>
        <p:spPr bwMode="white">
          <a:xfrm>
            <a:off x="650040" y="3442323"/>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smtClean="0">
                <a:solidFill>
                  <a:schemeClr val="bg1"/>
                </a:solidFill>
              </a:rPr>
              <a:t>chef.io</a:t>
            </a:r>
            <a:r>
              <a:rPr lang="en-US" sz="2000" b="1" dirty="0" smtClean="0">
                <a:solidFill>
                  <a:schemeClr val="bg1"/>
                </a:solidFill>
              </a:rPr>
              <a:t>/webinars</a:t>
            </a:r>
            <a:r>
              <a:rPr lang="en-US" sz="2000" b="1" dirty="0">
                <a:solidFill>
                  <a:schemeClr val="bg1"/>
                </a:solidFill>
              </a:rPr>
              <a:t>/?</a:t>
            </a:r>
            <a:r>
              <a:rPr lang="en-US" sz="2000" b="1" dirty="0" err="1">
                <a:solidFill>
                  <a:schemeClr val="bg1"/>
                </a:solidFill>
              </a:rPr>
              <a:t>commid</a:t>
            </a:r>
            <a:r>
              <a:rPr lang="en-US" sz="2000" b="1" dirty="0">
                <a:solidFill>
                  <a:schemeClr val="bg1"/>
                </a:solidFill>
              </a:rPr>
              <a:t>=175731</a:t>
            </a:r>
            <a:endParaRPr lang="en-US" sz="2000" b="1" dirty="0" smtClean="0">
              <a:solidFill>
                <a:schemeClr val="bg1"/>
              </a:solidFill>
            </a:endParaRPr>
          </a:p>
        </p:txBody>
      </p:sp>
      <p:sp>
        <p:nvSpPr>
          <p:cNvPr id="18" name="TextBox 17"/>
          <p:cNvSpPr txBox="1"/>
          <p:nvPr/>
        </p:nvSpPr>
        <p:spPr bwMode="white">
          <a:xfrm>
            <a:off x="5655972" y="3442323"/>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=191263</a:t>
            </a:r>
            <a:endParaRPr lang="en-US" sz="2000" b="1" dirty="0" smtClean="0">
              <a:solidFill>
                <a:schemeClr val="bg1"/>
              </a:solidFill>
            </a:endParaRPr>
          </a:p>
        </p:txBody>
      </p:sp>
      <p:sp>
        <p:nvSpPr>
          <p:cNvPr id="19" name="TextBox 18"/>
          <p:cNvSpPr txBox="1"/>
          <p:nvPr/>
        </p:nvSpPr>
        <p:spPr bwMode="white">
          <a:xfrm>
            <a:off x="10661904" y="3442323"/>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=194483</a:t>
            </a:r>
            <a:endParaRPr lang="en-US" sz="2000" b="1" dirty="0" smtClean="0">
              <a:solidFill>
                <a:schemeClr val="bg1"/>
              </a:solidFill>
            </a:endParaRPr>
          </a:p>
        </p:txBody>
      </p:sp>
    </p:spTree>
    <p:extLst>
      <p:ext uri="{BB962C8B-B14F-4D97-AF65-F5344CB8AC3E}">
        <p14:creationId xmlns:p14="http://schemas.microsoft.com/office/powerpoint/2010/main" val="179730162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 Day</a:t>
            </a:r>
            <a:endParaRPr lang="en-US" dirty="0"/>
          </a:p>
        </p:txBody>
      </p:sp>
      <p:sp>
        <p:nvSpPr>
          <p:cNvPr id="5" name="Content Placeholder 4"/>
          <p:cNvSpPr>
            <a:spLocks noGrp="1"/>
          </p:cNvSpPr>
          <p:nvPr>
            <p:ph type="body" sz="quarter" idx="12"/>
          </p:nvPr>
        </p:nvSpPr>
        <p:spPr/>
        <p:txBody>
          <a:bodyPr anchor="ctr"/>
          <a:lstStyle/>
          <a:p>
            <a:pPr lvl="1">
              <a:lnSpc>
                <a:spcPct val="150000"/>
              </a:lnSpc>
            </a:pPr>
            <a:r>
              <a:rPr lang="en-US" sz="3600" b="1" dirty="0" smtClean="0"/>
              <a:t>Delivering correct code that meets team standards and preserves existing functionality across all required platforms but</a:t>
            </a:r>
            <a:r>
              <a:rPr lang="en-US" sz="3600" dirty="0" smtClean="0"/>
              <a:t> ... at a much slower pace, with a lot more code to define, commands to execute and ultimately not feeling very confident; maybe even feeling more insecure about the code you develop.</a:t>
            </a:r>
            <a:endParaRPr lang="en-US" sz="3600" dirty="0"/>
          </a:p>
        </p:txBody>
      </p:sp>
    </p:spTree>
    <p:extLst>
      <p:ext uri="{BB962C8B-B14F-4D97-AF65-F5344CB8AC3E}">
        <p14:creationId xmlns:p14="http://schemas.microsoft.com/office/powerpoint/2010/main" val="34669767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 Day</a:t>
            </a:r>
            <a:endParaRPr lang="en-US" dirty="0"/>
          </a:p>
        </p:txBody>
      </p:sp>
      <p:sp>
        <p:nvSpPr>
          <p:cNvPr id="5" name="Content Placeholder 4"/>
          <p:cNvSpPr>
            <a:spLocks noGrp="1"/>
          </p:cNvSpPr>
          <p:nvPr>
            <p:ph type="body" sz="quarter" idx="12"/>
          </p:nvPr>
        </p:nvSpPr>
        <p:spPr/>
        <p:txBody>
          <a:bodyPr anchor="ctr"/>
          <a:lstStyle/>
          <a:p>
            <a:pPr lvl="1">
              <a:lnSpc>
                <a:spcPct val="150000"/>
              </a:lnSpc>
            </a:pPr>
            <a:r>
              <a:rPr lang="en-US" sz="3600" dirty="0" smtClean="0"/>
              <a:t>Delivering correct code that meets team standards and preserves existing functionality across all required platforms but ... </a:t>
            </a:r>
            <a:r>
              <a:rPr lang="en-US" sz="3600" b="1" dirty="0" smtClean="0"/>
              <a:t>at a much slower pace, with a lot more code to define, commands to execute and ultimately not feeling very confident; maybe even feeling more insecure about the code you develop.</a:t>
            </a:r>
            <a:endParaRPr lang="en-US" sz="3600" b="1" dirty="0"/>
          </a:p>
        </p:txBody>
      </p:sp>
    </p:spTree>
    <p:extLst>
      <p:ext uri="{BB962C8B-B14F-4D97-AF65-F5344CB8AC3E}">
        <p14:creationId xmlns:p14="http://schemas.microsoft.com/office/powerpoint/2010/main" val="1340201104"/>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9" y="2539001"/>
            <a:ext cx="8465385" cy="5519149"/>
          </a:xfrm>
        </p:spPr>
        <p:txBody>
          <a:bodyPr/>
          <a:lstStyle/>
          <a:p>
            <a:pPr marL="457200" indent="-457200">
              <a:buFont typeface="Wingdings" charset="2"/>
              <a:buChar char="q"/>
            </a:pPr>
            <a:r>
              <a:rPr lang="en-US" b="1" dirty="0" smtClean="0"/>
              <a:t>Exploring Features of a Modern Editor</a:t>
            </a:r>
          </a:p>
          <a:p>
            <a:pPr marL="457200" indent="-457200">
              <a:buFont typeface="Wingdings" charset="2"/>
              <a:buChar char="q"/>
            </a:pPr>
            <a:r>
              <a:rPr lang="en-US" b="1" dirty="0" smtClean="0"/>
              <a:t>Capturing Common Tasks with Rake</a:t>
            </a:r>
          </a:p>
          <a:p>
            <a:pPr marL="457200" indent="-457200">
              <a:buFont typeface="Wingdings" charset="2"/>
              <a:buChar char="q"/>
            </a:pPr>
            <a:r>
              <a:rPr lang="en-US" b="1" dirty="0" smtClean="0"/>
              <a:t>Automating Execution with Guard</a:t>
            </a:r>
          </a:p>
          <a:p>
            <a:pPr marL="457200" indent="-457200">
              <a:buFont typeface="Wingdings" charset="2"/>
              <a:buChar char="q"/>
            </a:pPr>
            <a:r>
              <a:rPr lang="en-US" b="1" dirty="0" smtClean="0"/>
              <a:t>Debugging with Pry</a:t>
            </a:r>
          </a:p>
          <a:p>
            <a:pPr marL="457200" indent="-457200">
              <a:buFont typeface="Wingdings" charset="2"/>
              <a:buChar char="q"/>
            </a:pPr>
            <a:r>
              <a:rPr lang="en-US" b="1" dirty="0" smtClean="0"/>
              <a:t>Questions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203753799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Features that Define a Modern Editor</a:t>
            </a:r>
            <a:endParaRPr lang="en-US" dirty="0"/>
          </a:p>
        </p:txBody>
      </p:sp>
      <p:sp>
        <p:nvSpPr>
          <p:cNvPr id="3" name="Text Placeholder 2"/>
          <p:cNvSpPr>
            <a:spLocks noGrp="1"/>
          </p:cNvSpPr>
          <p:nvPr>
            <p:ph type="body" sz="quarter" idx="12"/>
          </p:nvPr>
        </p:nvSpPr>
        <p:spPr>
          <a:xfrm>
            <a:off x="650040" y="1856198"/>
            <a:ext cx="7336673" cy="5345953"/>
          </a:xfrm>
        </p:spPr>
        <p:txBody>
          <a:bodyPr/>
          <a:lstStyle/>
          <a:p>
            <a:pPr marL="457200" indent="-457200">
              <a:buFont typeface="Arial" charset="0"/>
              <a:buChar char="•"/>
            </a:pPr>
            <a:r>
              <a:rPr lang="en-US" dirty="0" smtClean="0"/>
              <a:t>Syntax Highlighting</a:t>
            </a:r>
          </a:p>
          <a:p>
            <a:pPr marL="457200" indent="-457200">
              <a:buFont typeface="Arial" charset="0"/>
              <a:buChar char="•"/>
            </a:pPr>
            <a:r>
              <a:rPr lang="en-US" dirty="0" smtClean="0"/>
              <a:t>Project / Folder View</a:t>
            </a:r>
          </a:p>
          <a:p>
            <a:pPr marL="457200" indent="-457200">
              <a:buFont typeface="Arial" charset="0"/>
              <a:buChar char="•"/>
            </a:pPr>
            <a:r>
              <a:rPr lang="en-US" dirty="0" smtClean="0"/>
              <a:t>Code Snippets / Plugin Support</a:t>
            </a:r>
          </a:p>
          <a:p>
            <a:pPr marL="457200" indent="-457200">
              <a:buFont typeface="Arial" charset="0"/>
              <a:buChar char="•"/>
            </a:pPr>
            <a:r>
              <a:rPr lang="en-US" dirty="0" smtClean="0"/>
              <a:t>Keyboard Shortcuts</a:t>
            </a:r>
          </a:p>
        </p:txBody>
      </p:sp>
    </p:spTree>
    <p:extLst>
      <p:ext uri="{BB962C8B-B14F-4D97-AF65-F5344CB8AC3E}">
        <p14:creationId xmlns:p14="http://schemas.microsoft.com/office/powerpoint/2010/main" val="9762392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Importance of Reading Code</a:t>
            </a:r>
            <a:endParaRPr lang="en-US" dirty="0"/>
          </a:p>
        </p:txBody>
      </p:sp>
      <p:sp>
        <p:nvSpPr>
          <p:cNvPr id="3" name="Text Placeholder 2"/>
          <p:cNvSpPr>
            <a:spLocks noGrp="1"/>
          </p:cNvSpPr>
          <p:nvPr>
            <p:ph type="body" sz="quarter" idx="12"/>
          </p:nvPr>
        </p:nvSpPr>
        <p:spPr>
          <a:xfrm>
            <a:off x="609600" y="1856199"/>
            <a:ext cx="7336673" cy="5345953"/>
          </a:xfrm>
        </p:spPr>
        <p:txBody>
          <a:bodyPr/>
          <a:lstStyle/>
          <a:p>
            <a:pPr marL="457200" indent="-457200">
              <a:buFont typeface="Arial" charset="0"/>
              <a:buChar char="•"/>
            </a:pPr>
            <a:r>
              <a:rPr lang="en-US" b="1" smtClean="0"/>
              <a:t>Syntax Highlighting</a:t>
            </a:r>
          </a:p>
          <a:p>
            <a:pPr marL="457200" indent="-457200">
              <a:buFont typeface="Arial" charset="0"/>
              <a:buChar char="•"/>
            </a:pPr>
            <a:r>
              <a:rPr lang="en-US" smtClean="0"/>
              <a:t>Project / Folder View</a:t>
            </a:r>
          </a:p>
          <a:p>
            <a:pPr marL="457200" indent="-457200">
              <a:buFont typeface="Arial" charset="0"/>
              <a:buChar char="•"/>
            </a:pPr>
            <a:r>
              <a:rPr lang="en-US" smtClean="0"/>
              <a:t>Code Snippets / Plugin Support</a:t>
            </a:r>
          </a:p>
          <a:p>
            <a:pPr marL="457200" indent="-457200">
              <a:buFont typeface="Arial" charset="0"/>
              <a:buChar char="•"/>
            </a:pPr>
            <a:r>
              <a:rPr lang="en-US" smtClean="0"/>
              <a:t>Keyboard Shortcuts</a:t>
            </a:r>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4996" b="65308"/>
          <a:stretch/>
        </p:blipFill>
        <p:spPr>
          <a:xfrm>
            <a:off x="609600" y="4862549"/>
            <a:ext cx="6775035" cy="18442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3595" t="10889" r="2842" b="25823"/>
          <a:stretch/>
        </p:blipFill>
        <p:spPr>
          <a:xfrm>
            <a:off x="8205787" y="4862549"/>
            <a:ext cx="7539038" cy="2906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095867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the Files You Need, All in One Place</a:t>
            </a:r>
            <a:endParaRPr lang="en-US" dirty="0"/>
          </a:p>
        </p:txBody>
      </p:sp>
      <p:sp>
        <p:nvSpPr>
          <p:cNvPr id="3" name="Text Placeholder 2"/>
          <p:cNvSpPr>
            <a:spLocks noGrp="1"/>
          </p:cNvSpPr>
          <p:nvPr>
            <p:ph type="body" sz="quarter" idx="12"/>
          </p:nvPr>
        </p:nvSpPr>
        <p:spPr>
          <a:xfrm>
            <a:off x="650040" y="1856198"/>
            <a:ext cx="7336673" cy="5345953"/>
          </a:xfrm>
        </p:spPr>
        <p:txBody>
          <a:bodyPr/>
          <a:lstStyle/>
          <a:p>
            <a:pPr marL="457200" indent="-457200">
              <a:buFont typeface="Arial" charset="0"/>
              <a:buChar char="•"/>
            </a:pPr>
            <a:r>
              <a:rPr lang="en-US" dirty="0" smtClean="0"/>
              <a:t>Syntax Highlighting</a:t>
            </a:r>
          </a:p>
          <a:p>
            <a:pPr marL="457200" indent="-457200">
              <a:buFont typeface="Arial" charset="0"/>
              <a:buChar char="•"/>
            </a:pPr>
            <a:r>
              <a:rPr lang="en-US" b="1" dirty="0" smtClean="0"/>
              <a:t>Project / Folder View</a:t>
            </a:r>
          </a:p>
          <a:p>
            <a:pPr marL="457200" indent="-457200">
              <a:buFont typeface="Arial" charset="0"/>
              <a:buChar char="•"/>
            </a:pPr>
            <a:r>
              <a:rPr lang="en-US" dirty="0" smtClean="0"/>
              <a:t>Code Snippets / Plugin Support</a:t>
            </a:r>
          </a:p>
          <a:p>
            <a:pPr marL="457200" indent="-457200">
              <a:buFont typeface="Arial" charset="0"/>
              <a:buChar char="•"/>
            </a:pPr>
            <a:r>
              <a:rPr lang="en-US" dirty="0" smtClean="0"/>
              <a:t>Keyboard Shortcuts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r="56663" b="44975"/>
          <a:stretch/>
        </p:blipFill>
        <p:spPr>
          <a:xfrm>
            <a:off x="7224812" y="1415714"/>
            <a:ext cx="8520013" cy="6485274"/>
          </a:xfrm>
          <a:prstGeom prst="rect">
            <a:avLst/>
          </a:prstGeom>
        </p:spPr>
      </p:pic>
    </p:spTree>
    <p:extLst>
      <p:ext uri="{BB962C8B-B14F-4D97-AF65-F5344CB8AC3E}">
        <p14:creationId xmlns:p14="http://schemas.microsoft.com/office/powerpoint/2010/main" val="101328514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SGT - Radio/COMSEC Repair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a:p>
            <a:endParaRPr lang="en-US" sz="28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19093" y="1726227"/>
            <a:ext cx="6892517" cy="5169388"/>
          </a:xfrm>
          <a:prstGeom prst="rect">
            <a:avLst/>
          </a:prstGeom>
          <a:solidFill>
            <a:srgbClr val="FFFFFF">
              <a:shade val="85000"/>
            </a:srgbClr>
          </a:solidFill>
          <a:ln w="88900" cap="sq">
            <a:solidFill>
              <a:schemeClr val="accent1"/>
            </a:solidFill>
            <a:miter lim="800000"/>
          </a:ln>
          <a:effectLst>
            <a:outerShdw blurRad="50800" dist="762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
        <p:nvSpPr>
          <p:cNvPr id="4" name="TextBox 3"/>
          <p:cNvSpPr txBox="1"/>
          <p:nvPr/>
        </p:nvSpPr>
        <p:spPr bwMode="white">
          <a:xfrm>
            <a:off x="8952032" y="7172328"/>
            <a:ext cx="5806956" cy="685800"/>
          </a:xfrm>
          <a:prstGeom prst="rect">
            <a:avLst/>
          </a:prstGeom>
          <a:solidFill>
            <a:schemeClr val="accent1"/>
          </a:solidFill>
          <a:ln>
            <a:solidFill>
              <a:srgbClr val="C00000"/>
            </a:solidFill>
          </a:ln>
          <a:effectLst>
            <a:outerShdw blurRad="50800" dist="76200" dir="2700000" algn="tl" rotWithShape="0">
              <a:prstClr val="black">
                <a:alpha val="40000"/>
              </a:prstClr>
            </a:outerShdw>
          </a:effectLst>
        </p:spPr>
        <p:txBody>
          <a:bodyPr vert="horz" wrap="square" lIns="91440" tIns="91440" rIns="91440" bIns="91440" rtlCol="0">
            <a:noAutofit/>
          </a:bodyPr>
          <a:lstStyle/>
          <a:p>
            <a:pPr algn="ctr"/>
            <a:r>
              <a:rPr lang="en-US" sz="3200" dirty="0" err="1" smtClean="0">
                <a:solidFill>
                  <a:schemeClr val="bg1"/>
                </a:solidFill>
              </a:rPr>
              <a:t>Ceci</a:t>
            </a:r>
            <a:r>
              <a:rPr lang="en-US" sz="3200" dirty="0" smtClean="0">
                <a:solidFill>
                  <a:schemeClr val="bg1"/>
                </a:solidFill>
              </a:rPr>
              <a:t> </a:t>
            </a:r>
            <a:r>
              <a:rPr lang="en-US" sz="3200" dirty="0" err="1" smtClean="0">
                <a:solidFill>
                  <a:schemeClr val="bg1"/>
                </a:solidFill>
              </a:rPr>
              <a:t>n'est</a:t>
            </a:r>
            <a:r>
              <a:rPr lang="en-US" sz="3200" dirty="0" smtClean="0">
                <a:solidFill>
                  <a:schemeClr val="bg1"/>
                </a:solidFill>
              </a:rPr>
              <a:t> pas un </a:t>
            </a:r>
            <a:r>
              <a:rPr lang="en-US" sz="3200" dirty="0" err="1" smtClean="0">
                <a:solidFill>
                  <a:schemeClr val="bg1"/>
                </a:solidFill>
              </a:rPr>
              <a:t>entraîneur</a:t>
            </a:r>
            <a:endParaRPr lang="en-US" sz="3200" dirty="0" smtClean="0">
              <a:solidFill>
                <a:schemeClr val="bg1"/>
              </a:solidFill>
            </a:endParaRPr>
          </a:p>
        </p:txBody>
      </p:sp>
    </p:spTree>
    <p:extLst>
      <p:ext uri="{BB962C8B-B14F-4D97-AF65-F5344CB8AC3E}">
        <p14:creationId xmlns:p14="http://schemas.microsoft.com/office/powerpoint/2010/main" val="122574360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Effort with Maximum Results</a:t>
            </a:r>
            <a:endParaRPr lang="en-US" dirty="0"/>
          </a:p>
        </p:txBody>
      </p:sp>
      <p:sp>
        <p:nvSpPr>
          <p:cNvPr id="3" name="Text Placeholder 2"/>
          <p:cNvSpPr>
            <a:spLocks noGrp="1"/>
          </p:cNvSpPr>
          <p:nvPr>
            <p:ph type="body" sz="quarter" idx="12"/>
          </p:nvPr>
        </p:nvSpPr>
        <p:spPr>
          <a:xfrm>
            <a:off x="650040" y="1856198"/>
            <a:ext cx="7336673" cy="5345953"/>
          </a:xfrm>
        </p:spPr>
        <p:txBody>
          <a:bodyPr/>
          <a:lstStyle/>
          <a:p>
            <a:pPr marL="457200" indent="-457200">
              <a:buFont typeface="Arial" charset="0"/>
              <a:buChar char="•"/>
            </a:pPr>
            <a:r>
              <a:rPr lang="en-US" dirty="0" smtClean="0"/>
              <a:t>Syntax Highlighting</a:t>
            </a:r>
          </a:p>
          <a:p>
            <a:pPr marL="457200" indent="-457200">
              <a:buFont typeface="Arial" charset="0"/>
              <a:buChar char="•"/>
            </a:pPr>
            <a:r>
              <a:rPr lang="en-US" dirty="0" smtClean="0"/>
              <a:t>Project / Folder View</a:t>
            </a:r>
          </a:p>
          <a:p>
            <a:pPr marL="457200" indent="-457200">
              <a:buFont typeface="Arial" charset="0"/>
              <a:buChar char="•"/>
            </a:pPr>
            <a:r>
              <a:rPr lang="en-US" b="1" dirty="0" smtClean="0"/>
              <a:t>Code Snippets / Plugin Support</a:t>
            </a:r>
          </a:p>
          <a:p>
            <a:pPr marL="457200" indent="-457200">
              <a:buFont typeface="Arial" charset="0"/>
              <a:buChar char="•"/>
            </a:pPr>
            <a:r>
              <a:rPr lang="en-US" dirty="0" smtClean="0"/>
              <a:t>Keyboard Shortcuts</a:t>
            </a:r>
          </a:p>
        </p:txBody>
      </p:sp>
    </p:spTree>
    <p:extLst>
      <p:ext uri="{BB962C8B-B14F-4D97-AF65-F5344CB8AC3E}">
        <p14:creationId xmlns:p14="http://schemas.microsoft.com/office/powerpoint/2010/main" val="55357541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Keeping Your Fingers in the Flow</a:t>
            </a:r>
            <a:endParaRPr lang="en-US" dirty="0"/>
          </a:p>
        </p:txBody>
      </p:sp>
      <p:sp>
        <p:nvSpPr>
          <p:cNvPr id="3" name="Text Placeholder 2"/>
          <p:cNvSpPr>
            <a:spLocks noGrp="1"/>
          </p:cNvSpPr>
          <p:nvPr>
            <p:ph type="body" sz="quarter" idx="12"/>
          </p:nvPr>
        </p:nvSpPr>
        <p:spPr>
          <a:xfrm>
            <a:off x="650040" y="1856198"/>
            <a:ext cx="7336673" cy="5345953"/>
          </a:xfrm>
        </p:spPr>
        <p:txBody>
          <a:bodyPr/>
          <a:lstStyle/>
          <a:p>
            <a:pPr marL="457200" indent="-457200">
              <a:buFont typeface="Arial" charset="0"/>
              <a:buChar char="•"/>
            </a:pPr>
            <a:r>
              <a:rPr lang="en-US" dirty="0" smtClean="0"/>
              <a:t>Syntax Highlighting</a:t>
            </a:r>
          </a:p>
          <a:p>
            <a:pPr marL="457200" indent="-457200">
              <a:buFont typeface="Arial" charset="0"/>
              <a:buChar char="•"/>
            </a:pPr>
            <a:r>
              <a:rPr lang="en-US" dirty="0" smtClean="0"/>
              <a:t>Project / Folder View</a:t>
            </a:r>
          </a:p>
          <a:p>
            <a:pPr marL="457200" indent="-457200">
              <a:buFont typeface="Arial" charset="0"/>
              <a:buChar char="•"/>
            </a:pPr>
            <a:r>
              <a:rPr lang="en-US" dirty="0" smtClean="0"/>
              <a:t>Code Snippets / Plugin Support</a:t>
            </a:r>
          </a:p>
          <a:p>
            <a:pPr marL="457200" indent="-457200">
              <a:buFont typeface="Arial" charset="0"/>
              <a:buChar char="•"/>
            </a:pPr>
            <a:r>
              <a:rPr lang="en-US" b="1" dirty="0" smtClean="0"/>
              <a:t>Keyboard Shortcuts</a:t>
            </a:r>
          </a:p>
        </p:txBody>
      </p:sp>
    </p:spTree>
    <p:extLst>
      <p:ext uri="{BB962C8B-B14F-4D97-AF65-F5344CB8AC3E}">
        <p14:creationId xmlns:p14="http://schemas.microsoft.com/office/powerpoint/2010/main" val="56891559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Modern Editors</a:t>
            </a:r>
            <a:endParaRPr lang="en-US" dirty="0"/>
          </a:p>
        </p:txBody>
      </p:sp>
      <p:sp>
        <p:nvSpPr>
          <p:cNvPr id="2" name="Text Placeholder 1"/>
          <p:cNvSpPr>
            <a:spLocks noGrp="1"/>
          </p:cNvSpPr>
          <p:nvPr>
            <p:ph type="body" sz="quarter" idx="12"/>
          </p:nvPr>
        </p:nvSpPr>
        <p:spPr>
          <a:xfrm>
            <a:off x="650041" y="1856198"/>
            <a:ext cx="7008060" cy="5345953"/>
          </a:xfrm>
        </p:spPr>
        <p:txBody>
          <a:bodyPr/>
          <a:lstStyle/>
          <a:p>
            <a:r>
              <a:rPr lang="en-US" dirty="0" smtClean="0"/>
              <a:t>vim</a:t>
            </a:r>
            <a:endParaRPr lang="en-US" dirty="0"/>
          </a:p>
          <a:p>
            <a:r>
              <a:rPr lang="en-US" dirty="0"/>
              <a:t>emacs</a:t>
            </a:r>
          </a:p>
          <a:p>
            <a:r>
              <a:rPr lang="en-US" dirty="0" smtClean="0"/>
              <a:t>Atom</a:t>
            </a:r>
            <a:endParaRPr lang="en-US" dirty="0"/>
          </a:p>
          <a:p>
            <a:r>
              <a:rPr lang="en-US" dirty="0"/>
              <a:t>Visual Studio Code</a:t>
            </a:r>
          </a:p>
          <a:p>
            <a:r>
              <a:rPr lang="en-US" dirty="0"/>
              <a:t>Notepad++</a:t>
            </a:r>
          </a:p>
          <a:p>
            <a:r>
              <a:rPr lang="en-US" dirty="0"/>
              <a:t>Sublime Text</a:t>
            </a:r>
          </a:p>
          <a:p>
            <a:r>
              <a:rPr lang="en-US" dirty="0" err="1" smtClean="0"/>
              <a:t>RubyMine</a:t>
            </a:r>
            <a:endParaRPr lang="en-US" dirty="0" smtClean="0"/>
          </a:p>
          <a:p>
            <a:endParaRPr lang="en-US" dirty="0" smtClean="0"/>
          </a:p>
        </p:txBody>
      </p:sp>
      <p:sp>
        <p:nvSpPr>
          <p:cNvPr id="7" name="Text Placeholder 1"/>
          <p:cNvSpPr txBox="1">
            <a:spLocks/>
          </p:cNvSpPr>
          <p:nvPr/>
        </p:nvSpPr>
        <p:spPr bwMode="white">
          <a:xfrm>
            <a:off x="8143875" y="1856197"/>
            <a:ext cx="7400926" cy="5345953"/>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accent3">
                    <a:lumMod val="50000"/>
                  </a:schemeClr>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accent3">
                    <a:lumMod val="50000"/>
                  </a:schemeClr>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544797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9" y="2539001"/>
            <a:ext cx="8365373" cy="5519149"/>
          </a:xfrm>
        </p:spPr>
        <p:txBody>
          <a:bodyPr/>
          <a:lstStyle/>
          <a:p>
            <a:pPr marL="457200" indent="-457200">
              <a:buFont typeface="Wingdings" charset="2"/>
              <a:buChar char="ü"/>
            </a:pPr>
            <a:r>
              <a:rPr lang="en-US" b="1" dirty="0" smtClean="0"/>
              <a:t>Exploring Features of a Modern Editor</a:t>
            </a:r>
          </a:p>
          <a:p>
            <a:pPr marL="457200" indent="-457200">
              <a:buFont typeface="Wingdings" charset="2"/>
              <a:buChar char="q"/>
            </a:pPr>
            <a:r>
              <a:rPr lang="en-US" b="1" dirty="0" smtClean="0"/>
              <a:t>Capturing Common Tasks with Rake</a:t>
            </a:r>
          </a:p>
          <a:p>
            <a:pPr marL="457200" indent="-457200">
              <a:buFont typeface="Wingdings" charset="2"/>
              <a:buChar char="q"/>
            </a:pPr>
            <a:r>
              <a:rPr lang="en-US" b="1" dirty="0" smtClean="0"/>
              <a:t>Automating Execution with Guard</a:t>
            </a:r>
          </a:p>
          <a:p>
            <a:pPr marL="457200" indent="-457200">
              <a:buFont typeface="Wingdings" charset="2"/>
              <a:buChar char="q"/>
            </a:pPr>
            <a:r>
              <a:rPr lang="en-US" b="1" dirty="0" smtClean="0"/>
              <a:t>Debugging with Pry</a:t>
            </a:r>
          </a:p>
          <a:p>
            <a:pPr marL="457200" indent="-457200">
              <a:buFont typeface="Wingdings" charset="2"/>
              <a:buChar char="q"/>
            </a:pPr>
            <a:r>
              <a:rPr lang="en-US" b="1" dirty="0" smtClean="0"/>
              <a:t>Questions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553045006"/>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Rake</a:t>
            </a:r>
            <a:endParaRPr lang="en-US" dirty="0"/>
          </a:p>
        </p:txBody>
      </p:sp>
      <p:sp>
        <p:nvSpPr>
          <p:cNvPr id="3" name="Subtitle 2"/>
          <p:cNvSpPr>
            <a:spLocks noGrp="1"/>
          </p:cNvSpPr>
          <p:nvPr>
            <p:ph type="subTitle" idx="1"/>
          </p:nvPr>
        </p:nvSpPr>
        <p:spPr/>
        <p:txBody>
          <a:bodyPr/>
          <a:lstStyle/>
          <a:p>
            <a:r>
              <a:rPr lang="en-US" dirty="0"/>
              <a:t>A make-like build utility for </a:t>
            </a:r>
            <a:r>
              <a:rPr lang="en-US" dirty="0" smtClean="0"/>
              <a:t>Ruby.</a:t>
            </a:r>
            <a:r>
              <a:rPr lang="en-US" dirty="0"/>
              <a:t> </a:t>
            </a:r>
            <a:r>
              <a:rPr lang="en-US" dirty="0" smtClean="0"/>
              <a:t>This tool is packaged with the Chef Development Kit (Chef DK).</a:t>
            </a:r>
          </a:p>
          <a:p>
            <a:endParaRPr lang="en-US" dirty="0"/>
          </a:p>
          <a:p>
            <a:r>
              <a:rPr lang="en-US" dirty="0" smtClean="0"/>
              <a:t>It allows you to capture tasks in a Ruby based Domain Specific Language (similar to Chef).</a:t>
            </a:r>
            <a:endParaRPr lang="en-US" dirty="0"/>
          </a:p>
        </p:txBody>
      </p:sp>
      <p:sp>
        <p:nvSpPr>
          <p:cNvPr id="4" name="TextBox 3"/>
          <p:cNvSpPr txBox="1"/>
          <p:nvPr/>
        </p:nvSpPr>
        <p:spPr bwMode="white">
          <a:xfrm>
            <a:off x="4270375" y="7215188"/>
            <a:ext cx="7715250" cy="671512"/>
          </a:xfrm>
          <a:prstGeom prst="rect">
            <a:avLst/>
          </a:prstGeom>
        </p:spPr>
        <p:txBody>
          <a:bodyPr vert="horz" wrap="square" lIns="91440" tIns="91440" rIns="91440" bIns="91440" rtlCol="0">
            <a:normAutofit/>
          </a:bodyPr>
          <a:lstStyle/>
          <a:p>
            <a:pPr algn="ctr"/>
            <a:r>
              <a:rPr lang="en-US" sz="3200" dirty="0"/>
              <a:t>https://</a:t>
            </a:r>
            <a:r>
              <a:rPr lang="en-US" sz="3200" dirty="0" err="1"/>
              <a:t>github.com</a:t>
            </a:r>
            <a:r>
              <a:rPr lang="en-US" sz="3200" dirty="0"/>
              <a:t>/ruby/rake</a:t>
            </a:r>
            <a:endParaRPr lang="en-US" sz="3200" dirty="0" smtClean="0"/>
          </a:p>
        </p:txBody>
      </p:sp>
    </p:spTree>
    <p:extLst>
      <p:ext uri="{BB962C8B-B14F-4D97-AF65-F5344CB8AC3E}">
        <p14:creationId xmlns:p14="http://schemas.microsoft.com/office/powerpoint/2010/main" val="1516419385"/>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Rake Tasks</a:t>
            </a:r>
            <a:endParaRPr lang="en-US" dirty="0"/>
          </a:p>
        </p:txBody>
      </p:sp>
      <p:sp>
        <p:nvSpPr>
          <p:cNvPr id="3" name="Content Placeholder 2"/>
          <p:cNvSpPr>
            <a:spLocks noGrp="1"/>
          </p:cNvSpPr>
          <p:nvPr>
            <p:ph sz="quarter" idx="11"/>
          </p:nvPr>
        </p:nvSpPr>
        <p:spPr/>
        <p:txBody>
          <a:bodyPr/>
          <a:lstStyle/>
          <a:p>
            <a:r>
              <a:rPr lang="en-US" dirty="0"/>
              <a:t>https://</a:t>
            </a:r>
            <a:r>
              <a:rPr lang="en-US" dirty="0" err="1"/>
              <a:t>github.com</a:t>
            </a:r>
            <a:r>
              <a:rPr lang="en-US" dirty="0"/>
              <a:t>/chef-cookbooks/ark/blob/master/</a:t>
            </a:r>
            <a:r>
              <a:rPr lang="en-US" dirty="0" err="1"/>
              <a:t>Rakefile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Define tasks </a:t>
            </a:r>
            <a:r>
              <a:rPr lang="en-US" dirty="0" err="1" smtClean="0"/>
              <a:t>Rubocop</a:t>
            </a:r>
            <a:r>
              <a:rPr lang="en-US" dirty="0" smtClean="0"/>
              <a:t> and </a:t>
            </a:r>
            <a:r>
              <a:rPr lang="en-US" dirty="0" err="1" smtClean="0"/>
              <a:t>Foodcritic</a:t>
            </a:r>
            <a:endParaRPr lang="en-US" dirty="0" smtClean="0"/>
          </a:p>
          <a:p>
            <a:pPr marL="342900" indent="-342900">
              <a:buFont typeface="Wingdings" charset="2"/>
              <a:buChar char="q"/>
            </a:pPr>
            <a:r>
              <a:rPr lang="en-US" dirty="0" smtClean="0"/>
              <a:t>Define task for </a:t>
            </a:r>
            <a:r>
              <a:rPr lang="en-US" dirty="0" err="1" smtClean="0"/>
              <a:t>ChefSpec</a:t>
            </a:r>
            <a:endParaRPr lang="en-US" dirty="0" smtClean="0"/>
          </a:p>
          <a:p>
            <a:pPr marL="342900" indent="-342900">
              <a:buFont typeface="Wingdings" charset="2"/>
              <a:buChar char="q"/>
            </a:pPr>
            <a:r>
              <a:rPr lang="en-US" dirty="0" smtClean="0"/>
              <a:t>Define task for Test Kitchen </a:t>
            </a:r>
            <a:endParaRPr lang="en-US" dirty="0"/>
          </a:p>
        </p:txBody>
      </p:sp>
    </p:spTree>
    <p:extLst>
      <p:ext uri="{BB962C8B-B14F-4D97-AF65-F5344CB8AC3E}">
        <p14:creationId xmlns:p14="http://schemas.microsoft.com/office/powerpoint/2010/main" val="481017890"/>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Rake Task for </a:t>
            </a:r>
            <a:r>
              <a:rPr lang="en-US" dirty="0" err="1" smtClean="0"/>
              <a:t>Foodcritic</a:t>
            </a:r>
            <a:endParaRPr lang="en-US" dirty="0"/>
          </a:p>
        </p:txBody>
      </p:sp>
      <p:sp>
        <p:nvSpPr>
          <p:cNvPr id="3" name="Content Placeholder 2"/>
          <p:cNvSpPr>
            <a:spLocks noGrp="1"/>
          </p:cNvSpPr>
          <p:nvPr>
            <p:ph sz="quarter" idx="10"/>
          </p:nvPr>
        </p:nvSpPr>
        <p:spPr/>
        <p:txBody>
          <a:bodyPr/>
          <a:lstStyle/>
          <a:p>
            <a:r>
              <a:rPr lang="en-US" dirty="0"/>
              <a:t>require '</a:t>
            </a:r>
            <a:r>
              <a:rPr lang="en-US" dirty="0" err="1"/>
              <a:t>foodcritic</a:t>
            </a:r>
            <a:r>
              <a:rPr lang="en-US" dirty="0"/>
              <a:t>'</a:t>
            </a:r>
          </a:p>
          <a:p>
            <a:endParaRPr lang="en-US" dirty="0"/>
          </a:p>
          <a:p>
            <a:r>
              <a:rPr lang="en-US" dirty="0" err="1"/>
              <a:t>desc</a:t>
            </a:r>
            <a:r>
              <a:rPr lang="en-US" dirty="0"/>
              <a:t> 'Run Chef style checks'</a:t>
            </a:r>
          </a:p>
          <a:p>
            <a:r>
              <a:rPr lang="en-US" dirty="0" err="1"/>
              <a:t>FoodCritic</a:t>
            </a:r>
            <a:r>
              <a:rPr lang="en-US" dirty="0"/>
              <a:t>::Rake::</a:t>
            </a:r>
            <a:r>
              <a:rPr lang="en-US" dirty="0" err="1"/>
              <a:t>LintTask.new</a:t>
            </a:r>
            <a:r>
              <a:rPr lang="en-US" dirty="0"/>
              <a:t>(:chef)</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
            </a:r>
            <a:r>
              <a:rPr lang="en-US" dirty="0" err="1" smtClean="0"/>
              <a:t>Rakefile</a:t>
            </a:r>
            <a:endParaRPr lang="en-US" dirty="0"/>
          </a:p>
        </p:txBody>
      </p:sp>
    </p:spTree>
    <p:extLst>
      <p:ext uri="{BB962C8B-B14F-4D97-AF65-F5344CB8AC3E}">
        <p14:creationId xmlns:p14="http://schemas.microsoft.com/office/powerpoint/2010/main" val="209364692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Rake Task for </a:t>
            </a:r>
            <a:r>
              <a:rPr lang="en-US" dirty="0" err="1" smtClean="0"/>
              <a:t>Rubocop</a:t>
            </a:r>
            <a:endParaRPr lang="en-US" dirty="0"/>
          </a:p>
        </p:txBody>
      </p:sp>
      <p:sp>
        <p:nvSpPr>
          <p:cNvPr id="3" name="Content Placeholder 2"/>
          <p:cNvSpPr>
            <a:spLocks noGrp="1"/>
          </p:cNvSpPr>
          <p:nvPr>
            <p:ph sz="quarter" idx="10"/>
          </p:nvPr>
        </p:nvSpPr>
        <p:spPr/>
        <p:txBody>
          <a:bodyPr/>
          <a:lstStyle/>
          <a:p>
            <a:r>
              <a:rPr lang="en-US" dirty="0"/>
              <a:t>require '</a:t>
            </a:r>
            <a:r>
              <a:rPr lang="en-US" dirty="0" err="1"/>
              <a:t>foodcritic</a:t>
            </a:r>
            <a:r>
              <a:rPr lang="en-US" dirty="0"/>
              <a:t>'</a:t>
            </a:r>
          </a:p>
          <a:p>
            <a:endParaRPr lang="en-US" dirty="0" smtClean="0"/>
          </a:p>
          <a:p>
            <a:r>
              <a:rPr lang="en-US" dirty="0" err="1" smtClean="0"/>
              <a:t>desc</a:t>
            </a:r>
            <a:r>
              <a:rPr lang="en-US" dirty="0" smtClean="0"/>
              <a:t> </a:t>
            </a:r>
            <a:r>
              <a:rPr lang="en-US" dirty="0"/>
              <a:t>'Run Chef style checks'</a:t>
            </a:r>
          </a:p>
          <a:p>
            <a:r>
              <a:rPr lang="en-US" dirty="0" err="1" smtClean="0"/>
              <a:t>FoodCritic</a:t>
            </a:r>
            <a:r>
              <a:rPr lang="en-US" dirty="0"/>
              <a:t>::Rake::</a:t>
            </a:r>
            <a:r>
              <a:rPr lang="en-US" dirty="0" err="1"/>
              <a:t>LintTask.new</a:t>
            </a:r>
            <a:r>
              <a:rPr lang="en-US" dirty="0"/>
              <a:t>(:chef)</a:t>
            </a:r>
          </a:p>
          <a:p>
            <a:endParaRPr lang="en-US" dirty="0" smtClean="0"/>
          </a:p>
          <a:p>
            <a:r>
              <a:rPr lang="en-US" dirty="0"/>
              <a:t>require '</a:t>
            </a:r>
            <a:r>
              <a:rPr lang="en-US" dirty="0" err="1"/>
              <a:t>rubocop</a:t>
            </a:r>
            <a:r>
              <a:rPr lang="en-US" dirty="0"/>
              <a:t>/</a:t>
            </a:r>
            <a:r>
              <a:rPr lang="en-US" dirty="0" err="1"/>
              <a:t>rake_task</a:t>
            </a:r>
            <a:r>
              <a:rPr lang="en-US" dirty="0"/>
              <a:t>'</a:t>
            </a:r>
          </a:p>
          <a:p>
            <a:endParaRPr lang="en-US" dirty="0"/>
          </a:p>
          <a:p>
            <a:r>
              <a:rPr lang="en-US" dirty="0" err="1"/>
              <a:t>desc</a:t>
            </a:r>
            <a:r>
              <a:rPr lang="en-US" dirty="0"/>
              <a:t> 'Run Ruby style checks'</a:t>
            </a:r>
          </a:p>
          <a:p>
            <a:r>
              <a:rPr lang="en-US" dirty="0" err="1"/>
              <a:t>RuboCop</a:t>
            </a:r>
            <a:r>
              <a:rPr lang="en-US" dirty="0"/>
              <a:t>::</a:t>
            </a:r>
            <a:r>
              <a:rPr lang="en-US" dirty="0" err="1"/>
              <a:t>RakeTask.new</a:t>
            </a:r>
            <a:r>
              <a:rPr lang="en-US" dirty="0"/>
              <a:t>(:ruby)</a:t>
            </a:r>
          </a:p>
          <a:p>
            <a:endParaRPr lang="en-US" dirty="0" smtClean="0"/>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
            </a:r>
            <a:r>
              <a:rPr lang="en-US" dirty="0" err="1" smtClean="0"/>
              <a:t>Rakefile</a:t>
            </a:r>
            <a:endParaRPr lang="en-US" dirty="0"/>
          </a:p>
        </p:txBody>
      </p:sp>
      <p:sp>
        <p:nvSpPr>
          <p:cNvPr id="6" name="Text Placeholder 5"/>
          <p:cNvSpPr>
            <a:spLocks noGrp="1"/>
          </p:cNvSpPr>
          <p:nvPr>
            <p:ph type="body" sz="quarter" idx="13"/>
          </p:nvPr>
        </p:nvSpPr>
        <p:spPr>
          <a:xfrm>
            <a:off x="1135042" y="4757315"/>
            <a:ext cx="14404273" cy="2199463"/>
          </a:xfrm>
        </p:spPr>
        <p:txBody>
          <a:bodyPr/>
          <a:lstStyle/>
          <a:p>
            <a:endParaRPr lang="en-US" dirty="0"/>
          </a:p>
        </p:txBody>
      </p:sp>
    </p:spTree>
    <p:extLst>
      <p:ext uri="{BB962C8B-B14F-4D97-AF65-F5344CB8AC3E}">
        <p14:creationId xmlns:p14="http://schemas.microsoft.com/office/powerpoint/2010/main" val="239842391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WARNING: </a:t>
            </a:r>
            <a:r>
              <a:rPr lang="en-US" b="1" dirty="0" err="1"/>
              <a:t>Nokogiri</a:t>
            </a:r>
            <a:r>
              <a:rPr lang="en-US" b="1" dirty="0"/>
              <a:t> was built against </a:t>
            </a:r>
            <a:r>
              <a:rPr lang="en-US" b="1" dirty="0" err="1"/>
              <a:t>LibXML</a:t>
            </a:r>
            <a:r>
              <a:rPr lang="en-US" b="1" dirty="0"/>
              <a:t> version 2.9.2, but has dynamically loaded 2.9.3</a:t>
            </a:r>
          </a:p>
          <a:p>
            <a:r>
              <a:rPr lang="en-US" b="1" dirty="0"/>
              <a:t>rake chef               # Lint Chef cookbooks</a:t>
            </a:r>
          </a:p>
          <a:p>
            <a:r>
              <a:rPr lang="en-US" b="1" dirty="0"/>
              <a:t>rake ruby               # Run Ruby style checks</a:t>
            </a:r>
          </a:p>
          <a:p>
            <a:r>
              <a:rPr lang="en-US" b="1" dirty="0"/>
              <a:t>rake </a:t>
            </a:r>
            <a:r>
              <a:rPr lang="en-US" b="1" dirty="0" err="1"/>
              <a:t>ruby:auto_correct</a:t>
            </a:r>
            <a:r>
              <a:rPr lang="en-US" b="1" dirty="0"/>
              <a:t>  # Auto-correct </a:t>
            </a:r>
            <a:r>
              <a:rPr lang="en-US" b="1" dirty="0" err="1"/>
              <a:t>RuboCop</a:t>
            </a:r>
            <a:r>
              <a:rPr lang="en-US" b="1" dirty="0"/>
              <a:t> offenses</a:t>
            </a:r>
          </a:p>
        </p:txBody>
      </p:sp>
      <p:sp>
        <p:nvSpPr>
          <p:cNvPr id="3" name="Text Placeholder 2"/>
          <p:cNvSpPr>
            <a:spLocks noGrp="1"/>
          </p:cNvSpPr>
          <p:nvPr>
            <p:ph type="body" sz="quarter" idx="11"/>
          </p:nvPr>
        </p:nvSpPr>
        <p:spPr/>
        <p:txBody>
          <a:bodyPr/>
          <a:lstStyle/>
          <a:p>
            <a:r>
              <a:rPr lang="en-US" dirty="0" smtClean="0"/>
              <a:t>&gt; chef exec rake --tasks</a:t>
            </a:r>
            <a:endParaRPr lang="en-US" dirty="0"/>
          </a:p>
        </p:txBody>
      </p:sp>
      <p:sp>
        <p:nvSpPr>
          <p:cNvPr id="4" name="Content Placeholder 3"/>
          <p:cNvSpPr>
            <a:spLocks noGrp="1"/>
          </p:cNvSpPr>
          <p:nvPr>
            <p:ph sz="quarter" idx="12"/>
          </p:nvPr>
        </p:nvSpPr>
        <p:spPr>
          <a:xfrm>
            <a:off x="1127883" y="3228515"/>
            <a:ext cx="14420850" cy="1696263"/>
          </a:xfrm>
        </p:spPr>
        <p:txBody>
          <a:bodyPr/>
          <a:lstStyle/>
          <a:p>
            <a:endParaRPr lang="en-US" dirty="0"/>
          </a:p>
        </p:txBody>
      </p:sp>
      <p:sp>
        <p:nvSpPr>
          <p:cNvPr id="5" name="Title 4"/>
          <p:cNvSpPr>
            <a:spLocks noGrp="1"/>
          </p:cNvSpPr>
          <p:nvPr>
            <p:ph type="title"/>
          </p:nvPr>
        </p:nvSpPr>
        <p:spPr/>
        <p:txBody>
          <a:bodyPr/>
          <a:lstStyle/>
          <a:p>
            <a:r>
              <a:rPr lang="en-US" dirty="0" smtClean="0"/>
              <a:t>Viewing the New Rake Commands</a:t>
            </a:r>
            <a:endParaRPr lang="en-US" dirty="0"/>
          </a:p>
        </p:txBody>
      </p:sp>
    </p:spTree>
    <p:extLst>
      <p:ext uri="{BB962C8B-B14F-4D97-AF65-F5344CB8AC3E}">
        <p14:creationId xmlns:p14="http://schemas.microsoft.com/office/powerpoint/2010/main" val="639517291"/>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WARNING: </a:t>
            </a:r>
            <a:r>
              <a:rPr lang="en-US" b="1" dirty="0" err="1"/>
              <a:t>Nokogiri</a:t>
            </a:r>
            <a:r>
              <a:rPr lang="en-US" b="1" dirty="0"/>
              <a:t> was built against </a:t>
            </a:r>
            <a:r>
              <a:rPr lang="en-US" b="1" dirty="0" err="1"/>
              <a:t>LibXML</a:t>
            </a:r>
            <a:r>
              <a:rPr lang="en-US" b="1" dirty="0"/>
              <a:t> version 2.9.2, but has dynamically loaded 2.9.3</a:t>
            </a:r>
          </a:p>
          <a:p>
            <a:r>
              <a:rPr lang="en-US" b="1" dirty="0"/>
              <a:t>Running </a:t>
            </a:r>
            <a:r>
              <a:rPr lang="en-US" b="1" dirty="0" err="1"/>
              <a:t>RuboCop</a:t>
            </a:r>
            <a:r>
              <a:rPr lang="en-US" b="1" dirty="0"/>
              <a:t>...</a:t>
            </a:r>
          </a:p>
          <a:p>
            <a:r>
              <a:rPr lang="en-US" b="1" dirty="0"/>
              <a:t>Inspecting 17 files</a:t>
            </a:r>
          </a:p>
          <a:p>
            <a:r>
              <a:rPr lang="en-US" b="1" dirty="0"/>
              <a:t>.C.C...........C.</a:t>
            </a:r>
          </a:p>
          <a:p>
            <a:endParaRPr lang="en-US" b="1" dirty="0"/>
          </a:p>
          <a:p>
            <a:r>
              <a:rPr lang="en-US" b="1" dirty="0"/>
              <a:t>Offenses:</a:t>
            </a:r>
          </a:p>
        </p:txBody>
      </p:sp>
      <p:sp>
        <p:nvSpPr>
          <p:cNvPr id="3" name="Text Placeholder 2"/>
          <p:cNvSpPr>
            <a:spLocks noGrp="1"/>
          </p:cNvSpPr>
          <p:nvPr>
            <p:ph type="body" sz="quarter" idx="11"/>
          </p:nvPr>
        </p:nvSpPr>
        <p:spPr/>
        <p:txBody>
          <a:bodyPr/>
          <a:lstStyle/>
          <a:p>
            <a:r>
              <a:rPr lang="en-US" dirty="0" smtClean="0"/>
              <a:t>&gt; chef exec rake ruby</a:t>
            </a:r>
            <a:endParaRPr lang="en-US" dirty="0"/>
          </a:p>
        </p:txBody>
      </p:sp>
      <p:sp>
        <p:nvSpPr>
          <p:cNvPr id="4" name="Content Placeholder 3"/>
          <p:cNvSpPr>
            <a:spLocks noGrp="1"/>
          </p:cNvSpPr>
          <p:nvPr>
            <p:ph sz="quarter" idx="12"/>
          </p:nvPr>
        </p:nvSpPr>
        <p:spPr>
          <a:xfrm>
            <a:off x="1127883" y="3341404"/>
            <a:ext cx="14420850" cy="1668041"/>
          </a:xfrm>
        </p:spPr>
        <p:txBody>
          <a:bodyPr/>
          <a:lstStyle/>
          <a:p>
            <a:endParaRPr lang="en-US" dirty="0"/>
          </a:p>
        </p:txBody>
      </p:sp>
      <p:sp>
        <p:nvSpPr>
          <p:cNvPr id="5" name="Title 4"/>
          <p:cNvSpPr>
            <a:spLocks noGrp="1"/>
          </p:cNvSpPr>
          <p:nvPr>
            <p:ph type="title"/>
          </p:nvPr>
        </p:nvSpPr>
        <p:spPr/>
        <p:txBody>
          <a:bodyPr/>
          <a:lstStyle/>
          <a:p>
            <a:r>
              <a:rPr lang="en-US" dirty="0" smtClean="0"/>
              <a:t>Running the </a:t>
            </a:r>
            <a:r>
              <a:rPr lang="en-US" dirty="0" err="1" smtClean="0"/>
              <a:t>Rubocop</a:t>
            </a:r>
            <a:r>
              <a:rPr lang="en-US" dirty="0"/>
              <a:t> </a:t>
            </a:r>
            <a:r>
              <a:rPr lang="en-US" dirty="0" smtClean="0"/>
              <a:t>Rake Task</a:t>
            </a:r>
            <a:endParaRPr lang="en-US" dirty="0"/>
          </a:p>
        </p:txBody>
      </p:sp>
    </p:spTree>
    <p:extLst>
      <p:ext uri="{BB962C8B-B14F-4D97-AF65-F5344CB8AC3E}">
        <p14:creationId xmlns:p14="http://schemas.microsoft.com/office/powerpoint/2010/main" val="341173492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4676320" cy="2380022"/>
          </a:xfrm>
        </p:spPr>
        <p:txBody>
          <a:bodyPr/>
          <a:lstStyle/>
          <a:p>
            <a:r>
              <a:rPr lang="en-US" sz="2800" dirty="0" smtClean="0"/>
              <a:t>Smart, intelligent, and funny</a:t>
            </a:r>
          </a:p>
          <a:p>
            <a:r>
              <a:rPr lang="en-US" sz="2800" dirty="0" smtClean="0"/>
              <a:t>Compose, edit, debug, run or review Chef code</a:t>
            </a:r>
          </a:p>
          <a:p>
            <a:r>
              <a:rPr lang="en-US" sz="2800" dirty="0" smtClean="0"/>
              <a:t>Realizing that you spend a lot more time in your editor than you used to</a:t>
            </a:r>
          </a:p>
          <a:p>
            <a:r>
              <a:rPr lang="en-US" sz="2800" dirty="0" smtClean="0"/>
              <a:t>Not too familiar with Ruby automation tools</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117510" y="4541483"/>
            <a:ext cx="3490397" cy="3490397"/>
          </a:xfrm>
          <a:prstGeom prst="rect">
            <a:avLst/>
          </a:prstGeom>
        </p:spPr>
      </p:pic>
      <p:pic>
        <p:nvPicPr>
          <p:cNvPr id="5" name="Picture 4"/>
          <p:cNvPicPr>
            <a:picLocks noChangeAspect="1"/>
          </p:cNvPicPr>
          <p:nvPr/>
        </p:nvPicPr>
        <p:blipFill>
          <a:blip r:embed="rId4"/>
          <a:stretch>
            <a:fillRect/>
          </a:stretch>
        </p:blipFill>
        <p:spPr>
          <a:xfrm>
            <a:off x="3501065" y="4539491"/>
            <a:ext cx="5851055" cy="3494380"/>
          </a:xfrm>
          <a:prstGeom prst="rect">
            <a:avLst/>
          </a:prstGeom>
        </p:spPr>
      </p:pic>
      <p:pic>
        <p:nvPicPr>
          <p:cNvPr id="8" name="Picture 7"/>
          <p:cNvPicPr>
            <a:picLocks noChangeAspect="1"/>
          </p:cNvPicPr>
          <p:nvPr/>
        </p:nvPicPr>
        <p:blipFill>
          <a:blip r:embed="rId5"/>
          <a:stretch>
            <a:fillRect/>
          </a:stretch>
        </p:blipFill>
        <p:spPr>
          <a:xfrm>
            <a:off x="9371599"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Rake Tasks</a:t>
            </a:r>
            <a:endParaRPr lang="en-US" dirty="0"/>
          </a:p>
        </p:txBody>
      </p:sp>
      <p:sp>
        <p:nvSpPr>
          <p:cNvPr id="3" name="Content Placeholder 2"/>
          <p:cNvSpPr>
            <a:spLocks noGrp="1"/>
          </p:cNvSpPr>
          <p:nvPr>
            <p:ph sz="quarter" idx="11"/>
          </p:nvPr>
        </p:nvSpPr>
        <p:spPr/>
        <p:txBody>
          <a:bodyPr/>
          <a:lstStyle/>
          <a:p>
            <a:r>
              <a:rPr lang="en-US" dirty="0"/>
              <a:t>https://</a:t>
            </a:r>
            <a:r>
              <a:rPr lang="en-US" dirty="0" err="1"/>
              <a:t>github.com</a:t>
            </a:r>
            <a:r>
              <a:rPr lang="en-US" dirty="0"/>
              <a:t>/chef-cookbooks/ark/blob/master/</a:t>
            </a:r>
            <a:r>
              <a:rPr lang="en-US" dirty="0" err="1"/>
              <a:t>Rakefile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tasks </a:t>
            </a:r>
            <a:r>
              <a:rPr lang="en-US" dirty="0" err="1" smtClean="0"/>
              <a:t>Rubocop</a:t>
            </a:r>
            <a:r>
              <a:rPr lang="en-US" dirty="0" smtClean="0"/>
              <a:t> and </a:t>
            </a:r>
            <a:r>
              <a:rPr lang="en-US" dirty="0" err="1" smtClean="0"/>
              <a:t>Foodcritic</a:t>
            </a:r>
            <a:endParaRPr lang="en-US" dirty="0" smtClean="0"/>
          </a:p>
          <a:p>
            <a:pPr marL="342900" indent="-342900">
              <a:buFont typeface="Wingdings" charset="2"/>
              <a:buChar char="q"/>
            </a:pPr>
            <a:r>
              <a:rPr lang="en-US" dirty="0" smtClean="0"/>
              <a:t>Define task for </a:t>
            </a:r>
            <a:r>
              <a:rPr lang="en-US" dirty="0" err="1" smtClean="0"/>
              <a:t>ChefSpec</a:t>
            </a:r>
            <a:endParaRPr lang="en-US" dirty="0" smtClean="0"/>
          </a:p>
          <a:p>
            <a:pPr marL="342900" indent="-342900">
              <a:buFont typeface="Wingdings" charset="2"/>
              <a:buChar char="q"/>
            </a:pPr>
            <a:r>
              <a:rPr lang="en-US" dirty="0" smtClean="0"/>
              <a:t>Define task for Test Kitchen </a:t>
            </a:r>
            <a:endParaRPr lang="en-US" dirty="0"/>
          </a:p>
        </p:txBody>
      </p:sp>
    </p:spTree>
    <p:extLst>
      <p:ext uri="{BB962C8B-B14F-4D97-AF65-F5344CB8AC3E}">
        <p14:creationId xmlns:p14="http://schemas.microsoft.com/office/powerpoint/2010/main" val="541441821"/>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Adding a Rake Task for </a:t>
            </a:r>
            <a:r>
              <a:rPr lang="en-US" dirty="0" err="1" smtClean="0"/>
              <a:t>ChefSpec</a:t>
            </a:r>
            <a:endParaRPr lang="en-US" dirty="0"/>
          </a:p>
        </p:txBody>
      </p:sp>
      <p:sp>
        <p:nvSpPr>
          <p:cNvPr id="8" name="Content Placeholder 7"/>
          <p:cNvSpPr>
            <a:spLocks noGrp="1"/>
          </p:cNvSpPr>
          <p:nvPr>
            <p:ph sz="quarter" idx="10"/>
          </p:nvPr>
        </p:nvSpPr>
        <p:spPr/>
        <p:txBody>
          <a:bodyPr/>
          <a:lstStyle/>
          <a:p>
            <a:r>
              <a:rPr lang="en-US" dirty="0" smtClean="0"/>
              <a:t>require </a:t>
            </a:r>
            <a:r>
              <a:rPr lang="en-US" dirty="0"/>
              <a:t>'</a:t>
            </a:r>
            <a:r>
              <a:rPr lang="en-US" dirty="0" err="1"/>
              <a:t>rubocop</a:t>
            </a:r>
            <a:r>
              <a:rPr lang="en-US" dirty="0"/>
              <a:t>/</a:t>
            </a:r>
            <a:r>
              <a:rPr lang="en-US" dirty="0" err="1"/>
              <a:t>rake_task</a:t>
            </a:r>
            <a:r>
              <a:rPr lang="en-US" dirty="0"/>
              <a:t>'</a:t>
            </a:r>
          </a:p>
          <a:p>
            <a:endParaRPr lang="en-US" dirty="0"/>
          </a:p>
          <a:p>
            <a:r>
              <a:rPr lang="en-US" dirty="0" err="1"/>
              <a:t>desc</a:t>
            </a:r>
            <a:r>
              <a:rPr lang="en-US" dirty="0"/>
              <a:t> 'Run Ruby style checks'</a:t>
            </a:r>
          </a:p>
          <a:p>
            <a:r>
              <a:rPr lang="en-US" dirty="0" err="1"/>
              <a:t>RuboCop</a:t>
            </a:r>
            <a:r>
              <a:rPr lang="en-US" dirty="0"/>
              <a:t>::</a:t>
            </a:r>
            <a:r>
              <a:rPr lang="en-US" dirty="0" err="1"/>
              <a:t>RakeTask.new</a:t>
            </a:r>
            <a:r>
              <a:rPr lang="en-US" dirty="0"/>
              <a:t>(:ruby)</a:t>
            </a:r>
          </a:p>
          <a:p>
            <a:endParaRPr lang="en-US" dirty="0"/>
          </a:p>
          <a:p>
            <a:r>
              <a:rPr lang="en-US" dirty="0" smtClean="0"/>
              <a:t>require </a:t>
            </a:r>
            <a:r>
              <a:rPr lang="en-US" dirty="0"/>
              <a:t>'</a:t>
            </a:r>
            <a:r>
              <a:rPr lang="en-US" dirty="0" err="1"/>
              <a:t>rspec</a:t>
            </a:r>
            <a:r>
              <a:rPr lang="en-US" dirty="0"/>
              <a:t>/core/</a:t>
            </a:r>
            <a:r>
              <a:rPr lang="en-US" dirty="0" err="1"/>
              <a:t>rake_task</a:t>
            </a:r>
            <a:r>
              <a:rPr lang="en-US" dirty="0"/>
              <a:t>'</a:t>
            </a:r>
          </a:p>
          <a:p>
            <a:endParaRPr lang="en-US" dirty="0"/>
          </a:p>
          <a:p>
            <a:r>
              <a:rPr lang="en-US" dirty="0" err="1" smtClean="0"/>
              <a:t>desc</a:t>
            </a:r>
            <a:r>
              <a:rPr lang="en-US" dirty="0" smtClean="0"/>
              <a:t> </a:t>
            </a:r>
            <a:r>
              <a:rPr lang="en-US" dirty="0"/>
              <a:t>'Run </a:t>
            </a:r>
            <a:r>
              <a:rPr lang="en-US" dirty="0" err="1"/>
              <a:t>ChefSpec</a:t>
            </a:r>
            <a:r>
              <a:rPr lang="en-US" dirty="0"/>
              <a:t> examples'</a:t>
            </a:r>
          </a:p>
          <a:p>
            <a:r>
              <a:rPr lang="en-US" dirty="0" err="1"/>
              <a:t>RSpec</a:t>
            </a:r>
            <a:r>
              <a:rPr lang="en-US" dirty="0"/>
              <a:t>::Core::</a:t>
            </a:r>
            <a:r>
              <a:rPr lang="en-US" dirty="0" err="1"/>
              <a:t>RakeTask.new</a:t>
            </a:r>
            <a:r>
              <a:rPr lang="en-US" dirty="0"/>
              <a:t>(:spec)</a:t>
            </a:r>
          </a:p>
          <a:p>
            <a:endParaRPr lang="en-US" dirty="0"/>
          </a:p>
        </p:txBody>
      </p:sp>
      <p:sp>
        <p:nvSpPr>
          <p:cNvPr id="9" name="Text Placeholder 8"/>
          <p:cNvSpPr>
            <a:spLocks noGrp="1"/>
          </p:cNvSpPr>
          <p:nvPr>
            <p:ph type="body" sz="quarter" idx="11"/>
          </p:nvPr>
        </p:nvSpPr>
        <p:spPr/>
        <p:txBody>
          <a:bodyPr/>
          <a:lstStyle/>
          <a:p>
            <a:endParaRPr lang="en-US"/>
          </a:p>
        </p:txBody>
      </p:sp>
      <p:sp>
        <p:nvSpPr>
          <p:cNvPr id="11" name="Text Placeholder 10"/>
          <p:cNvSpPr>
            <a:spLocks noGrp="1"/>
          </p:cNvSpPr>
          <p:nvPr>
            <p:ph type="body" sz="quarter" idx="13"/>
          </p:nvPr>
        </p:nvSpPr>
        <p:spPr>
          <a:xfrm>
            <a:off x="1135042" y="4757315"/>
            <a:ext cx="14404273" cy="2227685"/>
          </a:xfrm>
        </p:spPr>
        <p:txBody>
          <a:bodyPr/>
          <a:lstStyle/>
          <a:p>
            <a:endParaRPr lang="en-US" dirty="0"/>
          </a:p>
        </p:txBody>
      </p:sp>
    </p:spTree>
    <p:extLst>
      <p:ext uri="{BB962C8B-B14F-4D97-AF65-F5344CB8AC3E}">
        <p14:creationId xmlns:p14="http://schemas.microsoft.com/office/powerpoint/2010/main" val="607537279"/>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WARNING: </a:t>
            </a:r>
            <a:r>
              <a:rPr lang="en-US" b="1" dirty="0" err="1"/>
              <a:t>Nokogiri</a:t>
            </a:r>
            <a:r>
              <a:rPr lang="en-US" b="1" dirty="0"/>
              <a:t> was built against </a:t>
            </a:r>
            <a:r>
              <a:rPr lang="en-US" b="1" dirty="0" err="1"/>
              <a:t>LibXML</a:t>
            </a:r>
            <a:r>
              <a:rPr lang="en-US" b="1" dirty="0"/>
              <a:t> version 2.9.2, but has dynamically loaded 2.9.3</a:t>
            </a:r>
          </a:p>
          <a:p>
            <a:r>
              <a:rPr lang="en-US" b="1" dirty="0"/>
              <a:t>rake chef               # Lint Chef cookbooks</a:t>
            </a:r>
          </a:p>
          <a:p>
            <a:r>
              <a:rPr lang="en-US" b="1" dirty="0"/>
              <a:t>rake ruby               # Run Ruby style checks</a:t>
            </a:r>
          </a:p>
          <a:p>
            <a:r>
              <a:rPr lang="en-US" b="1" dirty="0"/>
              <a:t>rake </a:t>
            </a:r>
            <a:r>
              <a:rPr lang="en-US" b="1" dirty="0" err="1"/>
              <a:t>ruby:auto_correct</a:t>
            </a:r>
            <a:r>
              <a:rPr lang="en-US" b="1" dirty="0"/>
              <a:t>  # Auto-correct </a:t>
            </a:r>
            <a:r>
              <a:rPr lang="en-US" b="1" dirty="0" err="1"/>
              <a:t>RuboCop</a:t>
            </a:r>
            <a:r>
              <a:rPr lang="en-US" b="1" dirty="0"/>
              <a:t> </a:t>
            </a:r>
            <a:r>
              <a:rPr lang="en-US" b="1" dirty="0" smtClean="0"/>
              <a:t>offenses</a:t>
            </a:r>
          </a:p>
          <a:p>
            <a:r>
              <a:rPr lang="en-US" b="1" dirty="0"/>
              <a:t>rake spec               # Run </a:t>
            </a:r>
            <a:r>
              <a:rPr lang="en-US" b="1" dirty="0" err="1"/>
              <a:t>ChefSpec</a:t>
            </a:r>
            <a:r>
              <a:rPr lang="en-US" b="1" dirty="0"/>
              <a:t> examples</a:t>
            </a:r>
          </a:p>
        </p:txBody>
      </p:sp>
      <p:sp>
        <p:nvSpPr>
          <p:cNvPr id="3" name="Text Placeholder 2"/>
          <p:cNvSpPr>
            <a:spLocks noGrp="1"/>
          </p:cNvSpPr>
          <p:nvPr>
            <p:ph type="body" sz="quarter" idx="11"/>
          </p:nvPr>
        </p:nvSpPr>
        <p:spPr/>
        <p:txBody>
          <a:bodyPr/>
          <a:lstStyle/>
          <a:p>
            <a:r>
              <a:rPr lang="en-US" dirty="0" smtClean="0"/>
              <a:t>&gt; chef exec rake --tasks</a:t>
            </a:r>
            <a:endParaRPr lang="en-US" dirty="0"/>
          </a:p>
        </p:txBody>
      </p:sp>
      <p:sp>
        <p:nvSpPr>
          <p:cNvPr id="4" name="Content Placeholder 3"/>
          <p:cNvSpPr>
            <a:spLocks noGrp="1"/>
          </p:cNvSpPr>
          <p:nvPr>
            <p:ph sz="quarter" idx="12"/>
          </p:nvPr>
        </p:nvSpPr>
        <p:spPr>
          <a:xfrm>
            <a:off x="1127883" y="4865405"/>
            <a:ext cx="14420850" cy="652040"/>
          </a:xfrm>
        </p:spPr>
        <p:txBody>
          <a:bodyPr/>
          <a:lstStyle/>
          <a:p>
            <a:endParaRPr lang="en-US" dirty="0"/>
          </a:p>
        </p:txBody>
      </p:sp>
      <p:sp>
        <p:nvSpPr>
          <p:cNvPr id="5" name="Title 4"/>
          <p:cNvSpPr>
            <a:spLocks noGrp="1"/>
          </p:cNvSpPr>
          <p:nvPr>
            <p:ph type="title"/>
          </p:nvPr>
        </p:nvSpPr>
        <p:spPr/>
        <p:txBody>
          <a:bodyPr/>
          <a:lstStyle/>
          <a:p>
            <a:r>
              <a:rPr lang="en-US" dirty="0" smtClean="0"/>
              <a:t>Viewing the New Rake Commands</a:t>
            </a:r>
            <a:endParaRPr lang="en-US" dirty="0"/>
          </a:p>
        </p:txBody>
      </p:sp>
    </p:spTree>
    <p:extLst>
      <p:ext uri="{BB962C8B-B14F-4D97-AF65-F5344CB8AC3E}">
        <p14:creationId xmlns:p14="http://schemas.microsoft.com/office/powerpoint/2010/main" val="391107922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smtClean="0"/>
              <a:t>rake spec</a:t>
            </a:r>
            <a:endParaRPr lang="en-US" dirty="0"/>
          </a:p>
        </p:txBody>
      </p:sp>
      <p:sp>
        <p:nvSpPr>
          <p:cNvPr id="5" name="Title 4"/>
          <p:cNvSpPr>
            <a:spLocks noGrp="1"/>
          </p:cNvSpPr>
          <p:nvPr>
            <p:ph type="title"/>
          </p:nvPr>
        </p:nvSpPr>
        <p:spPr/>
        <p:txBody>
          <a:bodyPr/>
          <a:lstStyle/>
          <a:p>
            <a:r>
              <a:rPr lang="en-US" dirty="0" smtClean="0"/>
              <a:t>Running the New </a:t>
            </a:r>
            <a:r>
              <a:rPr lang="en-US" dirty="0" err="1" smtClean="0"/>
              <a:t>ChefSpec</a:t>
            </a:r>
            <a:r>
              <a:rPr lang="en-US" smtClean="0"/>
              <a:t> Rake Task</a:t>
            </a:r>
            <a:endParaRPr lang="en-US" dirty="0"/>
          </a:p>
        </p:txBody>
      </p:sp>
    </p:spTree>
    <p:extLst>
      <p:ext uri="{BB962C8B-B14F-4D97-AF65-F5344CB8AC3E}">
        <p14:creationId xmlns:p14="http://schemas.microsoft.com/office/powerpoint/2010/main" val="1683088411"/>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Rake Tasks</a:t>
            </a:r>
            <a:endParaRPr lang="en-US" dirty="0"/>
          </a:p>
        </p:txBody>
      </p:sp>
      <p:sp>
        <p:nvSpPr>
          <p:cNvPr id="3" name="Content Placeholder 2"/>
          <p:cNvSpPr>
            <a:spLocks noGrp="1"/>
          </p:cNvSpPr>
          <p:nvPr>
            <p:ph sz="quarter" idx="11"/>
          </p:nvPr>
        </p:nvSpPr>
        <p:spPr/>
        <p:txBody>
          <a:bodyPr/>
          <a:lstStyle/>
          <a:p>
            <a:r>
              <a:rPr lang="en-US" dirty="0"/>
              <a:t>https://</a:t>
            </a:r>
            <a:r>
              <a:rPr lang="en-US" dirty="0" err="1"/>
              <a:t>github.com</a:t>
            </a:r>
            <a:r>
              <a:rPr lang="en-US" dirty="0"/>
              <a:t>/chef-cookbooks/ark/blob/master/</a:t>
            </a:r>
            <a:r>
              <a:rPr lang="en-US" dirty="0" err="1"/>
              <a:t>Rakefile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tasks </a:t>
            </a:r>
            <a:r>
              <a:rPr lang="en-US" dirty="0" err="1" smtClean="0"/>
              <a:t>Rubocop</a:t>
            </a:r>
            <a:r>
              <a:rPr lang="en-US" dirty="0" smtClean="0"/>
              <a:t> and </a:t>
            </a:r>
            <a:r>
              <a:rPr lang="en-US" dirty="0" err="1" smtClean="0"/>
              <a:t>Foodcritic</a:t>
            </a:r>
            <a:endParaRPr lang="en-US" dirty="0" smtClean="0"/>
          </a:p>
          <a:p>
            <a:pPr marL="342900" indent="-342900">
              <a:buFont typeface="Wingdings" charset="2"/>
              <a:buChar char="ü"/>
            </a:pPr>
            <a:r>
              <a:rPr lang="en-US" dirty="0" smtClean="0"/>
              <a:t>Define task for </a:t>
            </a:r>
            <a:r>
              <a:rPr lang="en-US" dirty="0" err="1" smtClean="0"/>
              <a:t>ChefSpec</a:t>
            </a:r>
            <a:endParaRPr lang="en-US" dirty="0" smtClean="0"/>
          </a:p>
          <a:p>
            <a:pPr marL="342900" indent="-342900">
              <a:buFont typeface="Wingdings" charset="2"/>
              <a:buChar char="q"/>
            </a:pPr>
            <a:r>
              <a:rPr lang="en-US" dirty="0" smtClean="0"/>
              <a:t>Define task for Test Kitchen </a:t>
            </a:r>
            <a:endParaRPr lang="en-US" dirty="0"/>
          </a:p>
        </p:txBody>
      </p:sp>
    </p:spTree>
    <p:extLst>
      <p:ext uri="{BB962C8B-B14F-4D97-AF65-F5344CB8AC3E}">
        <p14:creationId xmlns:p14="http://schemas.microsoft.com/office/powerpoint/2010/main" val="1165113256"/>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Adding a Rake Task for </a:t>
            </a:r>
            <a:r>
              <a:rPr lang="en-US" dirty="0" err="1" smtClean="0"/>
              <a:t>ChefSpec</a:t>
            </a:r>
            <a:endParaRPr lang="en-US" dirty="0"/>
          </a:p>
        </p:txBody>
      </p:sp>
      <p:sp>
        <p:nvSpPr>
          <p:cNvPr id="8" name="Content Placeholder 7"/>
          <p:cNvSpPr>
            <a:spLocks noGrp="1"/>
          </p:cNvSpPr>
          <p:nvPr>
            <p:ph sz="quarter" idx="10"/>
          </p:nvPr>
        </p:nvSpPr>
        <p:spPr/>
        <p:txBody>
          <a:bodyPr/>
          <a:lstStyle/>
          <a:p>
            <a:r>
              <a:rPr lang="en-US" dirty="0" smtClean="0"/>
              <a:t>require </a:t>
            </a:r>
            <a:r>
              <a:rPr lang="en-US" dirty="0"/>
              <a:t>'</a:t>
            </a:r>
            <a:r>
              <a:rPr lang="en-US" dirty="0" err="1"/>
              <a:t>rspec</a:t>
            </a:r>
            <a:r>
              <a:rPr lang="en-US" dirty="0"/>
              <a:t>/core/</a:t>
            </a:r>
            <a:r>
              <a:rPr lang="en-US" dirty="0" err="1"/>
              <a:t>rake_task</a:t>
            </a:r>
            <a:r>
              <a:rPr lang="en-US" dirty="0"/>
              <a:t>'</a:t>
            </a:r>
          </a:p>
          <a:p>
            <a:endParaRPr lang="en-US" dirty="0"/>
          </a:p>
          <a:p>
            <a:r>
              <a:rPr lang="en-US" dirty="0" err="1" smtClean="0"/>
              <a:t>desc</a:t>
            </a:r>
            <a:r>
              <a:rPr lang="en-US" dirty="0" smtClean="0"/>
              <a:t> </a:t>
            </a:r>
            <a:r>
              <a:rPr lang="en-US" dirty="0"/>
              <a:t>'Run </a:t>
            </a:r>
            <a:r>
              <a:rPr lang="en-US" dirty="0" err="1"/>
              <a:t>ChefSpec</a:t>
            </a:r>
            <a:r>
              <a:rPr lang="en-US" dirty="0"/>
              <a:t> examples'</a:t>
            </a:r>
          </a:p>
          <a:p>
            <a:r>
              <a:rPr lang="en-US" dirty="0"/>
              <a:t>RSpec::Core::</a:t>
            </a:r>
            <a:r>
              <a:rPr lang="en-US" dirty="0" err="1"/>
              <a:t>RakeTask.new</a:t>
            </a:r>
            <a:r>
              <a:rPr lang="en-US" dirty="0"/>
              <a:t>(:spec</a:t>
            </a:r>
            <a:r>
              <a:rPr lang="en-US" dirty="0" smtClean="0"/>
              <a:t>)</a:t>
            </a:r>
          </a:p>
          <a:p>
            <a:endParaRPr lang="en-US" dirty="0"/>
          </a:p>
          <a:p>
            <a:r>
              <a:rPr lang="en-US" dirty="0"/>
              <a:t>require 'kitchen/</a:t>
            </a:r>
            <a:r>
              <a:rPr lang="en-US" dirty="0" err="1"/>
              <a:t>rake_tasks</a:t>
            </a:r>
            <a:r>
              <a:rPr lang="en-US" dirty="0" smtClean="0"/>
              <a:t>'</a:t>
            </a:r>
          </a:p>
          <a:p>
            <a:endParaRPr lang="en-US" dirty="0"/>
          </a:p>
          <a:p>
            <a:r>
              <a:rPr lang="en-US" dirty="0" err="1" smtClean="0"/>
              <a:t>desc</a:t>
            </a:r>
            <a:r>
              <a:rPr lang="en-US" dirty="0" smtClean="0"/>
              <a:t> </a:t>
            </a:r>
            <a:r>
              <a:rPr lang="en-US" dirty="0"/>
              <a:t>'Run Test Kitchen integration tests</a:t>
            </a:r>
            <a:r>
              <a:rPr lang="en-US" dirty="0" smtClean="0"/>
              <a:t>'</a:t>
            </a:r>
          </a:p>
          <a:p>
            <a:r>
              <a:rPr lang="en-US" dirty="0" smtClean="0"/>
              <a:t>Kitchen</a:t>
            </a:r>
            <a:r>
              <a:rPr lang="en-US" dirty="0"/>
              <a:t>::</a:t>
            </a:r>
            <a:r>
              <a:rPr lang="en-US" dirty="0" err="1"/>
              <a:t>RakeTasks.new</a:t>
            </a:r>
            <a:endParaRPr lang="en-US" dirty="0"/>
          </a:p>
          <a:p>
            <a:endParaRPr lang="en-US" dirty="0"/>
          </a:p>
        </p:txBody>
      </p:sp>
      <p:sp>
        <p:nvSpPr>
          <p:cNvPr id="2" name="Text Placeholder 1"/>
          <p:cNvSpPr>
            <a:spLocks noGrp="1"/>
          </p:cNvSpPr>
          <p:nvPr>
            <p:ph type="body" sz="quarter" idx="11"/>
          </p:nvPr>
        </p:nvSpPr>
        <p:spPr/>
        <p:txBody>
          <a:bodyPr/>
          <a:lstStyle/>
          <a:p>
            <a:endParaRPr lang="en-US"/>
          </a:p>
        </p:txBody>
      </p:sp>
      <p:sp>
        <p:nvSpPr>
          <p:cNvPr id="4" name="Text Placeholder 3"/>
          <p:cNvSpPr>
            <a:spLocks noGrp="1"/>
          </p:cNvSpPr>
          <p:nvPr>
            <p:ph type="body" sz="quarter" idx="13"/>
          </p:nvPr>
        </p:nvSpPr>
        <p:spPr>
          <a:xfrm>
            <a:off x="1135042" y="4776285"/>
            <a:ext cx="14404273" cy="2153153"/>
          </a:xfrm>
        </p:spPr>
        <p:txBody>
          <a:bodyPr/>
          <a:lstStyle/>
          <a:p>
            <a:endParaRPr lang="en-US" dirty="0"/>
          </a:p>
        </p:txBody>
      </p:sp>
    </p:spTree>
    <p:extLst>
      <p:ext uri="{BB962C8B-B14F-4D97-AF65-F5344CB8AC3E}">
        <p14:creationId xmlns:p14="http://schemas.microsoft.com/office/powerpoint/2010/main" val="38914096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rake </a:t>
            </a:r>
            <a:r>
              <a:rPr lang="en-US" b="1" dirty="0"/>
              <a:t>chef               </a:t>
            </a:r>
            <a:r>
              <a:rPr lang="en-US" b="1" dirty="0" smtClean="0"/>
              <a:t>        # </a:t>
            </a:r>
            <a:r>
              <a:rPr lang="en-US" b="1" dirty="0"/>
              <a:t>Lint Chef </a:t>
            </a:r>
            <a:r>
              <a:rPr lang="en-US" b="1" dirty="0" smtClean="0"/>
              <a:t>cookbooks</a:t>
            </a:r>
          </a:p>
          <a:p>
            <a:r>
              <a:rPr lang="en-US" b="1" dirty="0"/>
              <a:t>rake </a:t>
            </a:r>
            <a:r>
              <a:rPr lang="en-US" b="1" dirty="0" err="1"/>
              <a:t>kitchen:all</a:t>
            </a:r>
            <a:r>
              <a:rPr lang="en-US" b="1" dirty="0"/>
              <a:t>        </a:t>
            </a:r>
            <a:r>
              <a:rPr lang="en-US" b="1" dirty="0" smtClean="0"/>
              <a:t>        # </a:t>
            </a:r>
            <a:r>
              <a:rPr lang="en-US" b="1" dirty="0"/>
              <a:t>Run all test </a:t>
            </a:r>
            <a:r>
              <a:rPr lang="en-US" b="1" dirty="0" smtClean="0"/>
              <a:t>instances</a:t>
            </a:r>
          </a:p>
          <a:p>
            <a:r>
              <a:rPr lang="en-US" b="1" dirty="0"/>
              <a:t>rake kitchen:default-centos-71  # Run default-centos-71 </a:t>
            </a:r>
            <a:r>
              <a:rPr lang="en-US" b="1" dirty="0" smtClean="0"/>
              <a:t>test...</a:t>
            </a:r>
            <a:endParaRPr lang="en-US" b="1" dirty="0"/>
          </a:p>
          <a:p>
            <a:r>
              <a:rPr lang="en-US" b="1" dirty="0"/>
              <a:t>rake ruby               </a:t>
            </a:r>
            <a:r>
              <a:rPr lang="en-US" b="1" dirty="0" smtClean="0"/>
              <a:t>        # </a:t>
            </a:r>
            <a:r>
              <a:rPr lang="en-US" b="1" dirty="0"/>
              <a:t>Run Ruby style checks</a:t>
            </a:r>
          </a:p>
          <a:p>
            <a:r>
              <a:rPr lang="en-US" b="1" dirty="0"/>
              <a:t>rake </a:t>
            </a:r>
            <a:r>
              <a:rPr lang="en-US" b="1" dirty="0" err="1"/>
              <a:t>ruby:auto_correct</a:t>
            </a:r>
            <a:r>
              <a:rPr lang="en-US" b="1" dirty="0"/>
              <a:t>  </a:t>
            </a:r>
            <a:r>
              <a:rPr lang="en-US" b="1" dirty="0" smtClean="0"/>
              <a:t>        # </a:t>
            </a:r>
            <a:r>
              <a:rPr lang="en-US" b="1" dirty="0"/>
              <a:t>Auto-correct </a:t>
            </a:r>
            <a:r>
              <a:rPr lang="en-US" b="1" dirty="0" err="1"/>
              <a:t>RuboCop</a:t>
            </a:r>
            <a:r>
              <a:rPr lang="en-US" b="1" dirty="0"/>
              <a:t> </a:t>
            </a:r>
            <a:r>
              <a:rPr lang="en-US" b="1" dirty="0" smtClean="0"/>
              <a:t>offenses</a:t>
            </a:r>
          </a:p>
          <a:p>
            <a:r>
              <a:rPr lang="en-US" b="1" dirty="0"/>
              <a:t>rake spec               </a:t>
            </a:r>
            <a:r>
              <a:rPr lang="en-US" b="1" dirty="0" smtClean="0"/>
              <a:t>        # </a:t>
            </a:r>
            <a:r>
              <a:rPr lang="en-US" b="1" dirty="0"/>
              <a:t>Run </a:t>
            </a:r>
            <a:r>
              <a:rPr lang="en-US" b="1" dirty="0" err="1"/>
              <a:t>ChefSpec</a:t>
            </a:r>
            <a:r>
              <a:rPr lang="en-US" b="1" dirty="0"/>
              <a:t> examples</a:t>
            </a:r>
          </a:p>
        </p:txBody>
      </p:sp>
      <p:sp>
        <p:nvSpPr>
          <p:cNvPr id="3" name="Text Placeholder 2"/>
          <p:cNvSpPr>
            <a:spLocks noGrp="1"/>
          </p:cNvSpPr>
          <p:nvPr>
            <p:ph type="body" sz="quarter" idx="11"/>
          </p:nvPr>
        </p:nvSpPr>
        <p:spPr/>
        <p:txBody>
          <a:bodyPr/>
          <a:lstStyle/>
          <a:p>
            <a:r>
              <a:rPr lang="en-US" dirty="0" smtClean="0"/>
              <a:t>&gt; chef exec rake --tasks</a:t>
            </a:r>
            <a:endParaRPr lang="en-US" dirty="0"/>
          </a:p>
        </p:txBody>
      </p:sp>
      <p:sp>
        <p:nvSpPr>
          <p:cNvPr id="6" name="Content Placeholder 5"/>
          <p:cNvSpPr>
            <a:spLocks noGrp="1"/>
          </p:cNvSpPr>
          <p:nvPr>
            <p:ph sz="quarter" idx="12"/>
          </p:nvPr>
        </p:nvSpPr>
        <p:spPr>
          <a:xfrm>
            <a:off x="1127883" y="2792225"/>
            <a:ext cx="14420850" cy="1136838"/>
          </a:xfrm>
        </p:spPr>
        <p:txBody>
          <a:bodyPr/>
          <a:lstStyle/>
          <a:p>
            <a:endParaRPr lang="en-US"/>
          </a:p>
        </p:txBody>
      </p:sp>
      <p:sp>
        <p:nvSpPr>
          <p:cNvPr id="5" name="Title 4"/>
          <p:cNvSpPr>
            <a:spLocks noGrp="1"/>
          </p:cNvSpPr>
          <p:nvPr>
            <p:ph type="title"/>
          </p:nvPr>
        </p:nvSpPr>
        <p:spPr/>
        <p:txBody>
          <a:bodyPr/>
          <a:lstStyle/>
          <a:p>
            <a:r>
              <a:rPr lang="en-US" dirty="0" smtClean="0"/>
              <a:t>Viewing the New Rake Commands</a:t>
            </a:r>
            <a:endParaRPr lang="en-US" dirty="0"/>
          </a:p>
        </p:txBody>
      </p:sp>
    </p:spTree>
    <p:extLst>
      <p:ext uri="{BB962C8B-B14F-4D97-AF65-F5344CB8AC3E}">
        <p14:creationId xmlns:p14="http://schemas.microsoft.com/office/powerpoint/2010/main" val="1204493640"/>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rake </a:t>
            </a:r>
            <a:r>
              <a:rPr lang="en-US" dirty="0" smtClean="0"/>
              <a:t>kitchen:default-centos-71</a:t>
            </a:r>
            <a:endParaRPr lang="en-US" dirty="0"/>
          </a:p>
        </p:txBody>
      </p:sp>
      <p:sp>
        <p:nvSpPr>
          <p:cNvPr id="5" name="Title 4"/>
          <p:cNvSpPr>
            <a:spLocks noGrp="1"/>
          </p:cNvSpPr>
          <p:nvPr>
            <p:ph type="title"/>
          </p:nvPr>
        </p:nvSpPr>
        <p:spPr/>
        <p:txBody>
          <a:bodyPr/>
          <a:lstStyle/>
          <a:p>
            <a:r>
              <a:rPr lang="en-US" dirty="0" smtClean="0"/>
              <a:t>Running the New </a:t>
            </a:r>
            <a:r>
              <a:rPr lang="en-US" dirty="0" smtClean="0"/>
              <a:t>Kitchen Rake </a:t>
            </a:r>
            <a:r>
              <a:rPr lang="en-US" dirty="0" smtClean="0"/>
              <a:t>Task</a:t>
            </a:r>
            <a:endParaRPr lang="en-US" dirty="0"/>
          </a:p>
        </p:txBody>
      </p:sp>
    </p:spTree>
    <p:extLst>
      <p:ext uri="{BB962C8B-B14F-4D97-AF65-F5344CB8AC3E}">
        <p14:creationId xmlns:p14="http://schemas.microsoft.com/office/powerpoint/2010/main" val="174375085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Rake Tasks</a:t>
            </a:r>
            <a:endParaRPr lang="en-US" dirty="0"/>
          </a:p>
        </p:txBody>
      </p:sp>
      <p:sp>
        <p:nvSpPr>
          <p:cNvPr id="3" name="Content Placeholder 2"/>
          <p:cNvSpPr>
            <a:spLocks noGrp="1"/>
          </p:cNvSpPr>
          <p:nvPr>
            <p:ph sz="quarter" idx="11"/>
          </p:nvPr>
        </p:nvSpPr>
        <p:spPr/>
        <p:txBody>
          <a:bodyPr/>
          <a:lstStyle/>
          <a:p>
            <a:r>
              <a:rPr lang="en-US" dirty="0"/>
              <a:t>https://</a:t>
            </a:r>
            <a:r>
              <a:rPr lang="en-US" dirty="0" err="1"/>
              <a:t>github.com</a:t>
            </a:r>
            <a:r>
              <a:rPr lang="en-US" dirty="0"/>
              <a:t>/chef-cookbooks/ark/blob/master/</a:t>
            </a:r>
            <a:r>
              <a:rPr lang="en-US" dirty="0" err="1"/>
              <a:t>Rakefile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Define tasks </a:t>
            </a:r>
            <a:r>
              <a:rPr lang="en-US" dirty="0" err="1" smtClean="0"/>
              <a:t>Rubocop</a:t>
            </a:r>
            <a:r>
              <a:rPr lang="en-US" dirty="0" smtClean="0"/>
              <a:t> and </a:t>
            </a:r>
            <a:r>
              <a:rPr lang="en-US" dirty="0" err="1" smtClean="0"/>
              <a:t>Foodcritic</a:t>
            </a:r>
            <a:endParaRPr lang="en-US" dirty="0" smtClean="0"/>
          </a:p>
          <a:p>
            <a:pPr marL="342900" indent="-342900">
              <a:buFont typeface="Wingdings" charset="2"/>
              <a:buChar char="ü"/>
            </a:pPr>
            <a:r>
              <a:rPr lang="en-US" dirty="0" smtClean="0"/>
              <a:t>Define task for </a:t>
            </a:r>
            <a:r>
              <a:rPr lang="en-US" dirty="0" err="1" smtClean="0"/>
              <a:t>ChefSpec</a:t>
            </a:r>
            <a:endParaRPr lang="en-US" dirty="0" smtClean="0"/>
          </a:p>
          <a:p>
            <a:pPr marL="342900" indent="-342900">
              <a:buFont typeface="Wingdings" charset="2"/>
              <a:buChar char="ü"/>
            </a:pPr>
            <a:r>
              <a:rPr lang="en-US" dirty="0" smtClean="0"/>
              <a:t>Define task for Test Kitchen </a:t>
            </a:r>
            <a:endParaRPr lang="en-US" dirty="0"/>
          </a:p>
        </p:txBody>
      </p:sp>
    </p:spTree>
    <p:extLst>
      <p:ext uri="{BB962C8B-B14F-4D97-AF65-F5344CB8AC3E}">
        <p14:creationId xmlns:p14="http://schemas.microsoft.com/office/powerpoint/2010/main" val="1354037004"/>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40" y="2539001"/>
            <a:ext cx="8779710" cy="5519149"/>
          </a:xfrm>
        </p:spPr>
        <p:txBody>
          <a:bodyPr/>
          <a:lstStyle/>
          <a:p>
            <a:pPr marL="457200" indent="-457200">
              <a:buFont typeface="Wingdings" charset="2"/>
              <a:buChar char="ü"/>
            </a:pPr>
            <a:r>
              <a:rPr lang="en-US" b="1" dirty="0" smtClean="0"/>
              <a:t>Exploring Features of a Modern Editor</a:t>
            </a:r>
          </a:p>
          <a:p>
            <a:pPr marL="457200" indent="-457200">
              <a:buFont typeface="Wingdings" charset="2"/>
              <a:buChar char="ü"/>
            </a:pPr>
            <a:r>
              <a:rPr lang="en-US" b="1" dirty="0" smtClean="0"/>
              <a:t>Capturing Common Tasks with Rake</a:t>
            </a:r>
          </a:p>
          <a:p>
            <a:pPr marL="457200" indent="-457200">
              <a:buFont typeface="Wingdings" charset="2"/>
              <a:buChar char="q"/>
            </a:pPr>
            <a:r>
              <a:rPr lang="en-US" b="1" dirty="0" smtClean="0"/>
              <a:t>Automating Execution with Guard</a:t>
            </a:r>
          </a:p>
          <a:p>
            <a:pPr marL="457200" indent="-457200">
              <a:buFont typeface="Wingdings" charset="2"/>
              <a:buChar char="q"/>
            </a:pPr>
            <a:r>
              <a:rPr lang="en-US" b="1" dirty="0" smtClean="0"/>
              <a:t>Debugging with Pry</a:t>
            </a:r>
          </a:p>
          <a:p>
            <a:pPr marL="457200" indent="-457200">
              <a:buFont typeface="Wingdings" charset="2"/>
              <a:buChar char="q"/>
            </a:pPr>
            <a:r>
              <a:rPr lang="en-US" b="1" dirty="0" smtClean="0"/>
              <a:t>Questions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304979854"/>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a:ea typeface="Courier" charset="0"/>
                <a:cs typeface="Courier" charset="0"/>
              </a:rPr>
              <a:t>@ 5 min    –  </a:t>
            </a:r>
            <a:r>
              <a:rPr lang="en-US" b="1" dirty="0" smtClean="0">
                <a:ea typeface="Courier" charset="0"/>
                <a:cs typeface="Courier" charset="0"/>
              </a:rPr>
              <a:t>Why Are Your Tools Important</a:t>
            </a:r>
          </a:p>
          <a:p>
            <a:r>
              <a:rPr lang="en-US" b="1" dirty="0" smtClean="0">
                <a:ea typeface="Courier" charset="0"/>
                <a:cs typeface="Courier" charset="0"/>
              </a:rPr>
              <a:t>@ 10 min  –  Slides &amp; Live Demonstration</a:t>
            </a:r>
          </a:p>
          <a:p>
            <a:r>
              <a:rPr lang="en-US" b="1" dirty="0">
                <a:ea typeface="Courier" charset="0"/>
                <a:cs typeface="Courier" charset="0"/>
              </a:rPr>
              <a:t>@ 45 min  –  </a:t>
            </a:r>
            <a:r>
              <a:rPr lang="en-US" b="1" dirty="0" smtClean="0">
                <a:ea typeface="Courier" charset="0"/>
                <a:cs typeface="Courier" charset="0"/>
              </a:rPr>
              <a:t>Questions</a:t>
            </a:r>
          </a:p>
          <a:p>
            <a:r>
              <a:rPr lang="en-US" b="1" dirty="0" smtClean="0">
                <a:ea typeface="Courier" charset="0"/>
                <a:cs typeface="Courier" charset="0"/>
              </a:rPr>
              <a:t>@ 55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Guard</a:t>
            </a:r>
            <a:endParaRPr lang="en-US" dirty="0"/>
          </a:p>
        </p:txBody>
      </p:sp>
      <p:sp>
        <p:nvSpPr>
          <p:cNvPr id="3" name="Subtitle 2"/>
          <p:cNvSpPr>
            <a:spLocks noGrp="1"/>
          </p:cNvSpPr>
          <p:nvPr>
            <p:ph type="subTitle" idx="1"/>
          </p:nvPr>
        </p:nvSpPr>
        <p:spPr/>
        <p:txBody>
          <a:bodyPr/>
          <a:lstStyle/>
          <a:p>
            <a:r>
              <a:rPr lang="en-US" dirty="0"/>
              <a:t>Guard is a command line tool to easily handle events on file system modifications</a:t>
            </a:r>
            <a:r>
              <a:rPr lang="en-US" dirty="0" smtClean="0"/>
              <a:t>.</a:t>
            </a:r>
          </a:p>
          <a:p>
            <a:endParaRPr lang="en-US" dirty="0"/>
          </a:p>
          <a:p>
            <a:r>
              <a:rPr lang="en-US" dirty="0"/>
              <a:t>It allows you to </a:t>
            </a:r>
            <a:r>
              <a:rPr lang="en-US" dirty="0" smtClean="0"/>
              <a:t>execute tasks when files within your cookbook change.</a:t>
            </a:r>
            <a:endParaRPr lang="en-US" dirty="0"/>
          </a:p>
          <a:p>
            <a:endParaRPr lang="en-US" dirty="0"/>
          </a:p>
        </p:txBody>
      </p:sp>
      <p:sp>
        <p:nvSpPr>
          <p:cNvPr id="4" name="TextBox 3"/>
          <p:cNvSpPr txBox="1"/>
          <p:nvPr/>
        </p:nvSpPr>
        <p:spPr bwMode="white">
          <a:xfrm>
            <a:off x="4270375" y="7215188"/>
            <a:ext cx="7715250" cy="671512"/>
          </a:xfrm>
          <a:prstGeom prst="rect">
            <a:avLst/>
          </a:prstGeom>
        </p:spPr>
        <p:txBody>
          <a:bodyPr vert="horz" wrap="square" lIns="91440" tIns="91440" rIns="91440" bIns="91440" rtlCol="0">
            <a:normAutofit/>
          </a:bodyPr>
          <a:lstStyle/>
          <a:p>
            <a:pPr algn="ctr"/>
            <a:r>
              <a:rPr lang="en-US" sz="3200" dirty="0"/>
              <a:t>https://</a:t>
            </a:r>
            <a:r>
              <a:rPr lang="en-US" sz="3200" dirty="0" err="1"/>
              <a:t>github.com</a:t>
            </a:r>
            <a:r>
              <a:rPr lang="en-US" sz="3200" dirty="0"/>
              <a:t>/guard/guard</a:t>
            </a:r>
            <a:endParaRPr lang="en-US" sz="3200" dirty="0" smtClean="0"/>
          </a:p>
        </p:txBody>
      </p:sp>
    </p:spTree>
    <p:extLst>
      <p:ext uri="{BB962C8B-B14F-4D97-AF65-F5344CB8AC3E}">
        <p14:creationId xmlns:p14="http://schemas.microsoft.com/office/powerpoint/2010/main" val="1078759778"/>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3020539"/>
          </a:xfrm>
        </p:spPr>
        <p:txBody>
          <a:bodyPr/>
          <a:lstStyle/>
          <a:p>
            <a:r>
              <a:rPr lang="en-US" dirty="0" smtClean="0"/>
              <a:t>&gt; chef gem install guard</a:t>
            </a:r>
          </a:p>
          <a:p>
            <a:r>
              <a:rPr lang="en-US" dirty="0" smtClean="0"/>
              <a:t>&gt; chef gem install guard-</a:t>
            </a:r>
            <a:r>
              <a:rPr lang="en-US" dirty="0" err="1" smtClean="0"/>
              <a:t>rspec</a:t>
            </a:r>
            <a:endParaRPr lang="en-US" dirty="0" smtClean="0"/>
          </a:p>
          <a:p>
            <a:r>
              <a:rPr lang="en-US" dirty="0" smtClean="0"/>
              <a:t>&gt; chef gem install guard-kitchen</a:t>
            </a:r>
          </a:p>
          <a:p>
            <a:r>
              <a:rPr lang="en-US" dirty="0" smtClean="0"/>
              <a:t>&gt; chef gem install guard-</a:t>
            </a:r>
            <a:r>
              <a:rPr lang="en-US" dirty="0" err="1" smtClean="0"/>
              <a:t>rubocop</a:t>
            </a:r>
            <a:endParaRPr lang="en-US" dirty="0" smtClean="0"/>
          </a:p>
          <a:p>
            <a:r>
              <a:rPr lang="en-US" dirty="0" smtClean="0"/>
              <a:t>&gt; chef gem install guard-</a:t>
            </a:r>
            <a:r>
              <a:rPr lang="en-US" dirty="0" err="1" smtClean="0"/>
              <a:t>foodcritic</a:t>
            </a:r>
            <a:endParaRPr lang="en-US" dirty="0"/>
          </a:p>
        </p:txBody>
      </p:sp>
      <p:sp>
        <p:nvSpPr>
          <p:cNvPr id="5" name="Title 4"/>
          <p:cNvSpPr>
            <a:spLocks noGrp="1"/>
          </p:cNvSpPr>
          <p:nvPr>
            <p:ph type="title"/>
          </p:nvPr>
        </p:nvSpPr>
        <p:spPr/>
        <p:txBody>
          <a:bodyPr/>
          <a:lstStyle/>
          <a:p>
            <a:r>
              <a:rPr lang="en-US" dirty="0" smtClean="0"/>
              <a:t>Installing the Guard Gems</a:t>
            </a:r>
            <a:endParaRPr lang="en-US" dirty="0"/>
          </a:p>
        </p:txBody>
      </p:sp>
    </p:spTree>
    <p:extLst>
      <p:ext uri="{BB962C8B-B14F-4D97-AF65-F5344CB8AC3E}">
        <p14:creationId xmlns:p14="http://schemas.microsoft.com/office/powerpoint/2010/main" val="1840509766"/>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50"/>
            <a:ext cx="14422528" cy="2577626"/>
          </a:xfrm>
        </p:spPr>
        <p:txBody>
          <a:bodyPr/>
          <a:lstStyle/>
          <a:p>
            <a:r>
              <a:rPr lang="en-US" dirty="0" smtClean="0"/>
              <a:t>&gt; </a:t>
            </a:r>
            <a:r>
              <a:rPr lang="en-US" dirty="0"/>
              <a:t>chef exec guard </a:t>
            </a:r>
            <a:r>
              <a:rPr lang="en-US" dirty="0" err="1"/>
              <a:t>init</a:t>
            </a:r>
            <a:r>
              <a:rPr lang="en-US" dirty="0"/>
              <a:t> </a:t>
            </a:r>
            <a:r>
              <a:rPr lang="en-US" dirty="0" err="1" smtClean="0"/>
              <a:t>rspec</a:t>
            </a:r>
            <a:endParaRPr lang="en-US" dirty="0" smtClean="0"/>
          </a:p>
          <a:p>
            <a:r>
              <a:rPr lang="en-US" dirty="0" smtClean="0"/>
              <a:t>&gt; chef exec guard </a:t>
            </a:r>
            <a:r>
              <a:rPr lang="en-US" dirty="0" err="1" smtClean="0"/>
              <a:t>init</a:t>
            </a:r>
            <a:r>
              <a:rPr lang="en-US" dirty="0" smtClean="0"/>
              <a:t> kitchen</a:t>
            </a:r>
            <a:endParaRPr lang="en-US" dirty="0"/>
          </a:p>
          <a:p>
            <a:r>
              <a:rPr lang="en-US" dirty="0" smtClean="0"/>
              <a:t>&gt; chef exec guard </a:t>
            </a:r>
            <a:r>
              <a:rPr lang="en-US" dirty="0" err="1" smtClean="0"/>
              <a:t>init</a:t>
            </a:r>
            <a:r>
              <a:rPr lang="en-US" dirty="0" smtClean="0"/>
              <a:t> </a:t>
            </a:r>
            <a:r>
              <a:rPr lang="en-US" dirty="0" err="1" smtClean="0"/>
              <a:t>rubocop</a:t>
            </a:r>
            <a:endParaRPr lang="en-US" dirty="0" smtClean="0"/>
          </a:p>
          <a:p>
            <a:r>
              <a:rPr lang="en-US" dirty="0"/>
              <a:t>&gt; chef exec guard </a:t>
            </a:r>
            <a:r>
              <a:rPr lang="en-US" dirty="0" err="1"/>
              <a:t>init</a:t>
            </a:r>
            <a:r>
              <a:rPr lang="en-US" dirty="0"/>
              <a:t> </a:t>
            </a:r>
            <a:r>
              <a:rPr lang="en-US" dirty="0" err="1" smtClean="0"/>
              <a:t>foodcritic</a:t>
            </a:r>
            <a:endParaRPr lang="en-US" dirty="0"/>
          </a:p>
        </p:txBody>
      </p:sp>
      <p:sp>
        <p:nvSpPr>
          <p:cNvPr id="5" name="Title 4"/>
          <p:cNvSpPr>
            <a:spLocks noGrp="1"/>
          </p:cNvSpPr>
          <p:nvPr>
            <p:ph type="title"/>
          </p:nvPr>
        </p:nvSpPr>
        <p:spPr/>
        <p:txBody>
          <a:bodyPr/>
          <a:lstStyle/>
          <a:p>
            <a:r>
              <a:rPr lang="en-US" dirty="0" smtClean="0"/>
              <a:t>Installing the Guard Gems</a:t>
            </a:r>
            <a:endParaRPr lang="en-US" dirty="0"/>
          </a:p>
        </p:txBody>
      </p:sp>
    </p:spTree>
    <p:extLst>
      <p:ext uri="{BB962C8B-B14F-4D97-AF65-F5344CB8AC3E}">
        <p14:creationId xmlns:p14="http://schemas.microsoft.com/office/powerpoint/2010/main" val="2096187425"/>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Guardfile</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
            </a:r>
            <a:r>
              <a:rPr lang="en-US" dirty="0" err="1" smtClean="0"/>
              <a:t>Guardfile</a:t>
            </a:r>
            <a:endParaRPr lang="en-US" dirty="0"/>
          </a:p>
        </p:txBody>
      </p:sp>
    </p:spTree>
    <p:extLst>
      <p:ext uri="{BB962C8B-B14F-4D97-AF65-F5344CB8AC3E}">
        <p14:creationId xmlns:p14="http://schemas.microsoft.com/office/powerpoint/2010/main" val="345404759"/>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40" y="2539001"/>
            <a:ext cx="8836860" cy="5519149"/>
          </a:xfrm>
        </p:spPr>
        <p:txBody>
          <a:bodyPr/>
          <a:lstStyle/>
          <a:p>
            <a:pPr marL="457200" indent="-457200">
              <a:buFont typeface="Wingdings" charset="2"/>
              <a:buChar char="ü"/>
            </a:pPr>
            <a:r>
              <a:rPr lang="en-US" b="1" dirty="0" smtClean="0"/>
              <a:t>Exploring Features of a Modern Editor</a:t>
            </a:r>
          </a:p>
          <a:p>
            <a:pPr marL="457200" indent="-457200">
              <a:buFont typeface="Wingdings" charset="2"/>
              <a:buChar char="ü"/>
            </a:pPr>
            <a:r>
              <a:rPr lang="en-US" b="1" dirty="0" smtClean="0"/>
              <a:t>Capturing Common Tasks with Rake</a:t>
            </a:r>
          </a:p>
          <a:p>
            <a:pPr marL="457200" indent="-457200">
              <a:buFont typeface="Wingdings" charset="2"/>
              <a:buChar char="ü"/>
            </a:pPr>
            <a:r>
              <a:rPr lang="en-US" b="1" dirty="0" smtClean="0"/>
              <a:t>Automating Execution with Guard</a:t>
            </a:r>
          </a:p>
          <a:p>
            <a:pPr marL="457200" indent="-457200">
              <a:buFont typeface="Wingdings" charset="2"/>
              <a:buChar char="q"/>
            </a:pPr>
            <a:r>
              <a:rPr lang="en-US" b="1" dirty="0" smtClean="0"/>
              <a:t>Debugging with Pry</a:t>
            </a:r>
          </a:p>
          <a:p>
            <a:pPr marL="457200" indent="-457200">
              <a:buFont typeface="Wingdings" charset="2"/>
              <a:buChar char="q"/>
            </a:pPr>
            <a:r>
              <a:rPr lang="en-US" b="1" dirty="0" smtClean="0"/>
              <a:t>Questions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813902542"/>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Pry</a:t>
            </a:r>
            <a:endParaRPr lang="en-US" dirty="0"/>
          </a:p>
        </p:txBody>
      </p:sp>
      <p:sp>
        <p:nvSpPr>
          <p:cNvPr id="3" name="Subtitle 2"/>
          <p:cNvSpPr>
            <a:spLocks noGrp="1"/>
          </p:cNvSpPr>
          <p:nvPr>
            <p:ph type="subTitle" idx="1"/>
          </p:nvPr>
        </p:nvSpPr>
        <p:spPr/>
        <p:txBody>
          <a:bodyPr/>
          <a:lstStyle/>
          <a:p>
            <a:r>
              <a:rPr lang="en-US" dirty="0"/>
              <a:t>Pry is a powerful alternative to the standard IRB shell for Ruby. It features syntax highlighting, a flexible plugin architecture, </a:t>
            </a:r>
            <a:r>
              <a:rPr lang="en-US" b="1" dirty="0"/>
              <a:t>runtime invocation</a:t>
            </a:r>
            <a:r>
              <a:rPr lang="en-US" dirty="0"/>
              <a:t> and source and documentation browsing.</a:t>
            </a:r>
          </a:p>
        </p:txBody>
      </p:sp>
      <p:sp>
        <p:nvSpPr>
          <p:cNvPr id="4" name="TextBox 3"/>
          <p:cNvSpPr txBox="1"/>
          <p:nvPr/>
        </p:nvSpPr>
        <p:spPr bwMode="white">
          <a:xfrm>
            <a:off x="4270375" y="7215188"/>
            <a:ext cx="7715250" cy="671512"/>
          </a:xfrm>
          <a:prstGeom prst="rect">
            <a:avLst/>
          </a:prstGeom>
        </p:spPr>
        <p:txBody>
          <a:bodyPr vert="horz" wrap="square" lIns="91440" tIns="91440" rIns="91440" bIns="91440" rtlCol="0">
            <a:normAutofit/>
          </a:bodyPr>
          <a:lstStyle/>
          <a:p>
            <a:pPr algn="ctr"/>
            <a:r>
              <a:rPr lang="en-US" sz="3200" dirty="0"/>
              <a:t>http://</a:t>
            </a:r>
            <a:r>
              <a:rPr lang="en-US" sz="3200" dirty="0" err="1" smtClean="0"/>
              <a:t>pryrepl.org</a:t>
            </a:r>
            <a:endParaRPr lang="en-US" sz="3200" dirty="0" smtClean="0"/>
          </a:p>
        </p:txBody>
      </p:sp>
    </p:spTree>
    <p:extLst>
      <p:ext uri="{BB962C8B-B14F-4D97-AF65-F5344CB8AC3E}">
        <p14:creationId xmlns:p14="http://schemas.microsoft.com/office/powerpoint/2010/main" val="1116739907"/>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if We Made a Typo?</a:t>
            </a:r>
            <a:endParaRPr lang="en-US" dirty="0"/>
          </a:p>
        </p:txBody>
      </p:sp>
      <p:sp>
        <p:nvSpPr>
          <p:cNvPr id="3" name="Subtitle 2"/>
          <p:cNvSpPr>
            <a:spLocks noGrp="1"/>
          </p:cNvSpPr>
          <p:nvPr>
            <p:ph type="subTitle" idx="1"/>
          </p:nvPr>
        </p:nvSpPr>
        <p:spPr/>
        <p:txBody>
          <a:bodyPr/>
          <a:lstStyle/>
          <a:p>
            <a:r>
              <a:rPr lang="en-US" dirty="0" smtClean="0"/>
              <a:t>While implementing the node attribute what if made </a:t>
            </a:r>
            <a:r>
              <a:rPr lang="en-US" smtClean="0"/>
              <a:t>a mistake?</a:t>
            </a:r>
            <a:endParaRPr lang="en-US" dirty="0"/>
          </a:p>
        </p:txBody>
      </p:sp>
    </p:spTree>
    <p:extLst>
      <p:ext uri="{BB962C8B-B14F-4D97-AF65-F5344CB8AC3E}">
        <p14:creationId xmlns:p14="http://schemas.microsoft.com/office/powerpoint/2010/main" val="1271089279"/>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Typos Like This One Will Waste Time</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015239"/>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Mental Model vs Actual Model</a:t>
            </a:r>
            <a:endParaRPr lang="en-US" dirty="0"/>
          </a:p>
        </p:txBody>
      </p:sp>
      <p:sp>
        <p:nvSpPr>
          <p:cNvPr id="3" name="Subtitle 2"/>
          <p:cNvSpPr>
            <a:spLocks noGrp="1"/>
          </p:cNvSpPr>
          <p:nvPr>
            <p:ph type="subTitle" idx="1"/>
          </p:nvPr>
        </p:nvSpPr>
        <p:spPr/>
        <p:txBody>
          <a:bodyPr/>
          <a:lstStyle/>
          <a:p>
            <a:r>
              <a:rPr lang="en-US" dirty="0" smtClean="0"/>
              <a:t>Faster feedback helps us build a greater mental model of the actual execution model. Tests that we define help strengthen it. However, tests are not very interactive as they are more like experiments. What we want is the ability to pause execution and look around.</a:t>
            </a:r>
            <a:endParaRPr lang="en-US" dirty="0"/>
          </a:p>
        </p:txBody>
      </p:sp>
    </p:spTree>
    <p:extLst>
      <p:ext uri="{BB962C8B-B14F-4D97-AF65-F5344CB8AC3E}">
        <p14:creationId xmlns:p14="http://schemas.microsoft.com/office/powerpoint/2010/main" val="1453966689"/>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Pry a Debugger</a:t>
            </a:r>
            <a:endParaRPr lang="en-US" dirty="0"/>
          </a:p>
        </p:txBody>
      </p:sp>
      <p:sp>
        <p:nvSpPr>
          <p:cNvPr id="3" name="Subtitle 2"/>
          <p:cNvSpPr>
            <a:spLocks noGrp="1"/>
          </p:cNvSpPr>
          <p:nvPr>
            <p:ph type="subTitle" idx="1"/>
          </p:nvPr>
        </p:nvSpPr>
        <p:spPr/>
        <p:txBody>
          <a:bodyPr/>
          <a:lstStyle/>
          <a:p>
            <a:r>
              <a:rPr lang="en-US" dirty="0" smtClean="0"/>
              <a:t>Pry is a Ruby debugger that allows you to define break points. These breakpoints allow you to pause operation and interact with the current process being able to interrogate the current state of the system.</a:t>
            </a:r>
          </a:p>
        </p:txBody>
      </p:sp>
      <p:sp>
        <p:nvSpPr>
          <p:cNvPr id="4" name="Rectangle 3"/>
          <p:cNvSpPr/>
          <p:nvPr/>
        </p:nvSpPr>
        <p:spPr>
          <a:xfrm>
            <a:off x="6872688" y="7486302"/>
            <a:ext cx="2510624" cy="461665"/>
          </a:xfrm>
          <a:prstGeom prst="rect">
            <a:avLst/>
          </a:prstGeom>
        </p:spPr>
        <p:txBody>
          <a:bodyPr wrap="none">
            <a:spAutoFit/>
          </a:bodyPr>
          <a:lstStyle/>
          <a:p>
            <a:pPr algn="r"/>
            <a:r>
              <a:rPr lang="en-US" dirty="0">
                <a:hlinkClick r:id="rId3"/>
              </a:rPr>
              <a:t>http://</a:t>
            </a:r>
            <a:r>
              <a:rPr lang="en-US" dirty="0" err="1" smtClean="0">
                <a:hlinkClick r:id="rId3"/>
              </a:rPr>
              <a:t>pryrepl.org</a:t>
            </a:r>
            <a:endParaRPr lang="en-US" dirty="0"/>
          </a:p>
        </p:txBody>
      </p:sp>
    </p:spTree>
    <p:extLst>
      <p:ext uri="{BB962C8B-B14F-4D97-AF65-F5344CB8AC3E}">
        <p14:creationId xmlns:p14="http://schemas.microsoft.com/office/powerpoint/2010/main" val="654773947"/>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a:t>"Ask a Question"</a:t>
            </a:r>
            <a:r>
              <a:rPr lang="en-US" dirty="0"/>
              <a:t> and I will answer it.</a:t>
            </a:r>
          </a:p>
          <a:p>
            <a:endParaRPr lang="en-US" b="1" dirty="0" smtClean="0"/>
          </a:p>
          <a:p>
            <a:r>
              <a:rPr lang="en-US" b="1" dirty="0" smtClean="0"/>
              <a:t>"Rate This"</a:t>
            </a:r>
            <a:r>
              <a:rPr lang="en-US" dirty="0" smtClean="0"/>
              <a:t> presentation to leave your feedback and help me do my work better.</a:t>
            </a:r>
          </a:p>
          <a:p>
            <a:endParaRPr lang="en-US" dirty="0"/>
          </a:p>
          <a:p>
            <a:r>
              <a:rPr lang="en-US" dirty="0"/>
              <a:t>Email me at </a:t>
            </a:r>
            <a:r>
              <a:rPr lang="en-US" b="1" dirty="0" err="1" smtClean="0"/>
              <a:t>franklin@chef.io</a:t>
            </a:r>
            <a:endParaRPr lang="en-US" b="1"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174230432"/>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make trouble for ourselves.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a:t>Mutate the code </a:t>
            </a:r>
            <a:r>
              <a:rPr lang="en-US" dirty="0" smtClean="0"/>
              <a:t>and add the breakpoint</a:t>
            </a:r>
          </a:p>
          <a:p>
            <a:pPr marL="342900" indent="-342900">
              <a:buFont typeface="Wingdings" charset="2"/>
              <a:buChar char="q"/>
            </a:pPr>
            <a:r>
              <a:rPr lang="en-US" dirty="0"/>
              <a:t>Execute the tests </a:t>
            </a:r>
            <a:r>
              <a:rPr lang="en-US" dirty="0" smtClean="0"/>
              <a:t>to cause the breakpoint to trigger</a:t>
            </a:r>
            <a:endParaRPr lang="en-US" dirty="0"/>
          </a:p>
          <a:p>
            <a:pPr marL="342900" indent="-342900">
              <a:buFont typeface="Wingdings" charset="2"/>
              <a:buChar char="q"/>
            </a:pPr>
            <a:r>
              <a:rPr lang="en-US" dirty="0"/>
              <a:t>Remove the breakpoint and restore the code</a:t>
            </a:r>
          </a:p>
        </p:txBody>
      </p:sp>
    </p:spTree>
    <p:extLst>
      <p:ext uri="{BB962C8B-B14F-4D97-AF65-F5344CB8AC3E}">
        <p14:creationId xmlns:p14="http://schemas.microsoft.com/office/powerpoint/2010/main" val="1550806951"/>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Typo in the Defined Attribute</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cxnSp>
        <p:nvCxnSpPr>
          <p:cNvPr id="11" name="Straight Connector 10"/>
          <p:cNvCxnSpPr/>
          <p:nvPr/>
        </p:nvCxnSpPr>
        <p:spPr>
          <a:xfrm>
            <a:off x="2971800" y="2584174"/>
            <a:ext cx="1162878" cy="0"/>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481547"/>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Break Point in the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smtClean="0"/>
              <a:t>require 'pry'</a:t>
            </a:r>
          </a:p>
          <a:p>
            <a:r>
              <a:rPr lang="en-US" dirty="0" err="1" smtClean="0"/>
              <a:t>binding.pry</a:t>
            </a:r>
            <a:endParaRPr lang="en-US" dirty="0" smtClean="0"/>
          </a:p>
          <a:p>
            <a:endParaRPr lang="en-US" dirty="0" smtClean="0"/>
          </a:p>
          <a:p>
            <a:r>
              <a:rPr lang="en-US" dirty="0" smtClean="0"/>
              <a:t>package </a:t>
            </a:r>
            <a:r>
              <a:rPr lang="en-US" dirty="0"/>
              <a:t>node['</a:t>
            </a:r>
            <a:r>
              <a:rPr lang="en-US" dirty="0" err="1"/>
              <a:t>httpd</a:t>
            </a:r>
            <a:r>
              <a:rPr lang="en-US" dirty="0"/>
              <a:t>']['</a:t>
            </a:r>
            <a:r>
              <a:rPr lang="en-US" dirty="0" err="1"/>
              <a:t>package_name</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5" name="Text Placeholder 4"/>
          <p:cNvSpPr>
            <a:spLocks noGrp="1"/>
          </p:cNvSpPr>
          <p:nvPr>
            <p:ph type="body" sz="quarter" idx="13"/>
          </p:nvPr>
        </p:nvSpPr>
        <p:spPr>
          <a:xfrm>
            <a:off x="1135042" y="4776285"/>
            <a:ext cx="14404273" cy="1153028"/>
          </a:xfrm>
        </p:spPr>
        <p:txBody>
          <a:bodyPr/>
          <a:lstStyle/>
          <a:p>
            <a:endParaRPr lang="en-US"/>
          </a:p>
        </p:txBody>
      </p:sp>
    </p:spTree>
    <p:extLst>
      <p:ext uri="{BB962C8B-B14F-4D97-AF65-F5344CB8AC3E}">
        <p14:creationId xmlns:p14="http://schemas.microsoft.com/office/powerpoint/2010/main" val="1425826394"/>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q"/>
            </a:pPr>
            <a:r>
              <a:rPr lang="en-US" dirty="0" smtClean="0"/>
              <a:t>Execute </a:t>
            </a:r>
            <a:r>
              <a:rPr lang="en-US" dirty="0"/>
              <a:t>the tests </a:t>
            </a:r>
            <a:r>
              <a:rPr lang="en-US" dirty="0" smtClean="0"/>
              <a:t>to cause the breakpoint to trigger</a:t>
            </a:r>
            <a:endParaRPr lang="en-US" dirty="0"/>
          </a:p>
          <a:p>
            <a:pPr marL="342900" indent="-342900">
              <a:buFont typeface="Wingdings" charset="2"/>
              <a:buChar char="q"/>
            </a:pPr>
            <a:r>
              <a:rPr lang="en-US" dirty="0"/>
              <a:t>Remove the breakpoint and restore the code</a:t>
            </a:r>
          </a:p>
        </p:txBody>
      </p:sp>
    </p:spTree>
    <p:extLst>
      <p:ext uri="{BB962C8B-B14F-4D97-AF65-F5344CB8AC3E}">
        <p14:creationId xmlns:p14="http://schemas.microsoft.com/office/powerpoint/2010/main" val="306889756"/>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smtClean="0"/>
              <a:t>From</a:t>
            </a:r>
            <a:r>
              <a:rPr lang="en-US" sz="2400" b="1" dirty="0"/>
              <a:t>: /</a:t>
            </a:r>
            <a:r>
              <a:rPr lang="en-US" sz="2400" b="1" dirty="0" err="1" smtClean="0"/>
              <a:t>tmp</a:t>
            </a:r>
            <a:r>
              <a:rPr lang="en-US" sz="2400" b="1" dirty="0" smtClean="0"/>
              <a:t>/d</a:t>
            </a:r>
            <a:r>
              <a:rPr lang="is-IS" sz="2400" b="1" dirty="0" smtClean="0"/>
              <a:t>2016</a:t>
            </a:r>
            <a:r>
              <a:rPr lang="en-US" sz="2400" b="1" dirty="0" smtClean="0"/>
              <a:t>1026-17430-19i8bee/cookbooks/</a:t>
            </a:r>
            <a:r>
              <a:rPr lang="en-US" sz="2400" b="1" dirty="0" err="1" smtClean="0"/>
              <a:t>httpd</a:t>
            </a:r>
            <a:r>
              <a:rPr lang="en-US" sz="2400" b="1" dirty="0" smtClean="0"/>
              <a:t>/recipes/</a:t>
            </a:r>
            <a:r>
              <a:rPr lang="en-US" sz="2400" b="1" dirty="0" err="1" smtClean="0"/>
              <a:t>install.rb</a:t>
            </a:r>
            <a:r>
              <a:rPr lang="en-US" sz="2400" b="1" dirty="0" smtClean="0"/>
              <a:t> </a:t>
            </a:r>
            <a:r>
              <a:rPr lang="en-US" sz="2400" b="1" dirty="0"/>
              <a:t>@ line 7 Chef::</a:t>
            </a:r>
            <a:r>
              <a:rPr lang="en-US" sz="2400" b="1" dirty="0" err="1"/>
              <a:t>Mixin</a:t>
            </a:r>
            <a:r>
              <a:rPr lang="en-US" sz="2400" b="1" dirty="0"/>
              <a:t>::</a:t>
            </a:r>
            <a:r>
              <a:rPr lang="en-US" sz="2400" b="1" dirty="0" err="1"/>
              <a:t>FromFile#from_file</a:t>
            </a:r>
            <a:r>
              <a:rPr lang="en-US" sz="2400" b="1" dirty="0"/>
              <a:t>:</a:t>
            </a:r>
          </a:p>
          <a:p>
            <a:endParaRPr lang="en-US" sz="2400" b="1" dirty="0"/>
          </a:p>
          <a:p>
            <a:r>
              <a:rPr lang="en-US" sz="2400" b="1" dirty="0"/>
              <a:t>    2: # Cookbook Name:: </a:t>
            </a:r>
            <a:r>
              <a:rPr lang="en-US" sz="2400" b="1" dirty="0" err="1"/>
              <a:t>httpd</a:t>
            </a:r>
            <a:endParaRPr lang="en-US" sz="2400" b="1" dirty="0"/>
          </a:p>
          <a:p>
            <a:r>
              <a:rPr lang="en-US" sz="2400" b="1" dirty="0"/>
              <a:t>    3: # Recipe:: install</a:t>
            </a:r>
          </a:p>
          <a:p>
            <a:r>
              <a:rPr lang="en-US" sz="2400" b="1" dirty="0"/>
              <a:t>    4: #</a:t>
            </a:r>
          </a:p>
          <a:p>
            <a:r>
              <a:rPr lang="en-US" sz="2400" b="1" dirty="0"/>
              <a:t>    5: # Copyright (c) </a:t>
            </a:r>
            <a:r>
              <a:rPr lang="is-IS" sz="2400" b="1" dirty="0" smtClean="0"/>
              <a:t>2016</a:t>
            </a:r>
            <a:r>
              <a:rPr lang="en-US" sz="2400" b="1" dirty="0" smtClean="0"/>
              <a:t> </a:t>
            </a:r>
            <a:r>
              <a:rPr lang="en-US" sz="2400" b="1" dirty="0"/>
              <a:t>The Authors, All Rights Reserved.</a:t>
            </a:r>
          </a:p>
          <a:p>
            <a:r>
              <a:rPr lang="en-US" sz="2400" b="1" dirty="0"/>
              <a:t>    6: require 'pry'</a:t>
            </a:r>
          </a:p>
          <a:p>
            <a:r>
              <a:rPr lang="en-US" sz="2400" b="1" dirty="0"/>
              <a:t> =&gt; 7: </a:t>
            </a:r>
            <a:r>
              <a:rPr lang="en-US" sz="2400" b="1" dirty="0" err="1"/>
              <a:t>binding.pry</a:t>
            </a:r>
            <a:endParaRPr lang="en-US" sz="2400" b="1" dirty="0"/>
          </a:p>
          <a:p>
            <a:r>
              <a:rPr lang="en-US" sz="2400" b="1" dirty="0"/>
              <a:t>    8:</a:t>
            </a:r>
          </a:p>
          <a:p>
            <a:r>
              <a:rPr lang="en-US" sz="2400" b="1" dirty="0"/>
              <a:t>    9: package node['</a:t>
            </a:r>
            <a:r>
              <a:rPr lang="en-US" sz="2400" b="1" dirty="0" err="1"/>
              <a:t>httpd</a:t>
            </a:r>
            <a:r>
              <a:rPr lang="en-US" sz="2400" b="1" dirty="0"/>
              <a:t>']['</a:t>
            </a:r>
            <a:r>
              <a:rPr lang="en-US" sz="2400" b="1" dirty="0" err="1"/>
              <a:t>package_name</a:t>
            </a:r>
            <a:r>
              <a:rPr lang="en-US" sz="2400" b="1" dirty="0"/>
              <a:t>'</a:t>
            </a:r>
            <a:r>
              <a:rPr lang="en-US" sz="2400" b="1" dirty="0" smtClean="0"/>
              <a:t>]</a:t>
            </a:r>
          </a:p>
          <a:p>
            <a:r>
              <a:rPr lang="en-US" sz="2400" b="1" dirty="0"/>
              <a:t> </a:t>
            </a:r>
            <a:r>
              <a:rPr lang="en-US" sz="2400" b="1" dirty="0" smtClean="0"/>
              <a:t>   # ... CONTINUES ON THE NEXT SLIDE ...</a:t>
            </a:r>
            <a:endParaRPr lang="en-US" sz="2400"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5871703"/>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Executing the Test to Initiate Pry</a:t>
            </a:r>
            <a:endParaRPr lang="en-US" dirty="0"/>
          </a:p>
        </p:txBody>
      </p:sp>
    </p:spTree>
    <p:extLst>
      <p:ext uri="{BB962C8B-B14F-4D97-AF65-F5344CB8AC3E}">
        <p14:creationId xmlns:p14="http://schemas.microsoft.com/office/powerpoint/2010/main" val="2063162984"/>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 </a:t>
            </a:r>
            <a:r>
              <a:rPr lang="en-US" sz="2400" b="1" dirty="0" smtClean="0"/>
              <a:t>   # </a:t>
            </a:r>
            <a:r>
              <a:rPr lang="en-US" sz="2400" b="1" dirty="0"/>
              <a:t>... </a:t>
            </a:r>
            <a:r>
              <a:rPr lang="en-US" sz="2400" b="1" dirty="0" smtClean="0"/>
              <a:t>CONTINUED FROM THE PREVIOUS SLIDE ...</a:t>
            </a:r>
          </a:p>
          <a:p>
            <a:r>
              <a:rPr lang="en-US" sz="2400" b="1" dirty="0" smtClean="0"/>
              <a:t>    5</a:t>
            </a:r>
            <a:r>
              <a:rPr lang="en-US" sz="2400" b="1" dirty="0"/>
              <a:t>: # Copyright (c) </a:t>
            </a:r>
            <a:r>
              <a:rPr lang="is-IS" sz="2400" b="1" dirty="0" smtClean="0"/>
              <a:t>2016</a:t>
            </a:r>
            <a:r>
              <a:rPr lang="en-US" sz="2400" b="1" dirty="0" smtClean="0"/>
              <a:t> </a:t>
            </a:r>
            <a:r>
              <a:rPr lang="en-US" sz="2400" b="1" dirty="0"/>
              <a:t>The Authors, All Rights Reserved.</a:t>
            </a:r>
          </a:p>
          <a:p>
            <a:r>
              <a:rPr lang="en-US" sz="2400" b="1" dirty="0"/>
              <a:t>    6: require 'pry'</a:t>
            </a:r>
          </a:p>
          <a:p>
            <a:r>
              <a:rPr lang="en-US" sz="2400" b="1" dirty="0"/>
              <a:t> =&gt; 7: </a:t>
            </a:r>
            <a:r>
              <a:rPr lang="en-US" sz="2400" b="1" dirty="0" err="1"/>
              <a:t>binding.pry</a:t>
            </a:r>
            <a:endParaRPr lang="en-US" sz="2400" b="1" dirty="0"/>
          </a:p>
          <a:p>
            <a:r>
              <a:rPr lang="en-US" sz="2400" b="1" dirty="0"/>
              <a:t>    8:</a:t>
            </a:r>
          </a:p>
          <a:p>
            <a:r>
              <a:rPr lang="en-US" sz="2400" b="1" dirty="0"/>
              <a:t>    9: package node['</a:t>
            </a:r>
            <a:r>
              <a:rPr lang="en-US" sz="2400" b="1" dirty="0" err="1"/>
              <a:t>httpd</a:t>
            </a:r>
            <a:r>
              <a:rPr lang="en-US" sz="2400" b="1" dirty="0"/>
              <a:t>']['</a:t>
            </a:r>
            <a:r>
              <a:rPr lang="en-US" sz="2400" b="1" dirty="0" err="1"/>
              <a:t>package_name</a:t>
            </a:r>
            <a:r>
              <a:rPr lang="en-US" sz="2400" b="1" dirty="0"/>
              <a:t>'</a:t>
            </a:r>
            <a:r>
              <a:rPr lang="en-US" sz="2400" b="1" dirty="0" smtClean="0"/>
              <a:t>]</a:t>
            </a:r>
          </a:p>
          <a:p>
            <a:endParaRPr lang="en-US" sz="2400" b="1" dirty="0"/>
          </a:p>
          <a:p>
            <a:r>
              <a:rPr lang="en-US" sz="2400" b="1" dirty="0"/>
              <a:t>[1] pry(#&lt;Chef::Recipe&gt;)&gt;</a:t>
            </a:r>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spec/unit/recipes/</a:t>
            </a:r>
            <a:r>
              <a:rPr lang="en-US" dirty="0" err="1" smtClean="0"/>
              <a:t>install_spec.rb</a:t>
            </a:r>
            <a:endParaRPr lang="en-US" dirty="0"/>
          </a:p>
        </p:txBody>
      </p:sp>
      <p:sp>
        <p:nvSpPr>
          <p:cNvPr id="6" name="Content Placeholder 5"/>
          <p:cNvSpPr>
            <a:spLocks noGrp="1"/>
          </p:cNvSpPr>
          <p:nvPr>
            <p:ph sz="quarter" idx="12"/>
          </p:nvPr>
        </p:nvSpPr>
        <p:spPr>
          <a:xfrm>
            <a:off x="1127883" y="5571663"/>
            <a:ext cx="14420850" cy="557213"/>
          </a:xfrm>
        </p:spPr>
        <p:txBody>
          <a:bodyPr/>
          <a:lstStyle/>
          <a:p>
            <a:endParaRPr lang="en-US"/>
          </a:p>
        </p:txBody>
      </p:sp>
      <p:sp>
        <p:nvSpPr>
          <p:cNvPr id="5" name="Title 4"/>
          <p:cNvSpPr>
            <a:spLocks noGrp="1"/>
          </p:cNvSpPr>
          <p:nvPr>
            <p:ph type="title"/>
          </p:nvPr>
        </p:nvSpPr>
        <p:spPr/>
        <p:txBody>
          <a:bodyPr>
            <a:normAutofit/>
          </a:bodyPr>
          <a:lstStyle/>
          <a:p>
            <a:r>
              <a:rPr lang="en-US" dirty="0" smtClean="0"/>
              <a:t>Identifying Pry's Interactive Prompt</a:t>
            </a:r>
            <a:endParaRPr lang="en-US" dirty="0"/>
          </a:p>
        </p:txBody>
      </p:sp>
    </p:spTree>
    <p:extLst>
      <p:ext uri="{BB962C8B-B14F-4D97-AF65-F5344CB8AC3E}">
        <p14:creationId xmlns:p14="http://schemas.microsoft.com/office/powerpoint/2010/main" val="1061317951"/>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b="1" dirty="0"/>
              <a:t>Help</a:t>
            </a:r>
          </a:p>
          <a:p>
            <a:r>
              <a:rPr lang="en-US" sz="2000" b="1" dirty="0"/>
              <a:t>  help               Show a list of commands or information about a specific command.</a:t>
            </a:r>
          </a:p>
          <a:p>
            <a:endParaRPr lang="en-US" sz="2000" b="1" dirty="0"/>
          </a:p>
          <a:p>
            <a:r>
              <a:rPr lang="en-US" sz="2000" b="1" dirty="0"/>
              <a:t>Context</a:t>
            </a:r>
          </a:p>
          <a:p>
            <a:r>
              <a:rPr lang="en-US" sz="2000" b="1" dirty="0"/>
              <a:t>  cd                 Move into a new context (object or scope).</a:t>
            </a:r>
          </a:p>
          <a:p>
            <a:r>
              <a:rPr lang="en-US" sz="2000" b="1" dirty="0"/>
              <a:t>  find-method        Recursively search for a method within a class/module or the </a:t>
            </a:r>
            <a:r>
              <a:rPr lang="en-US" sz="2000" b="1" dirty="0" err="1" smtClean="0"/>
              <a:t>curr</a:t>
            </a:r>
            <a:r>
              <a:rPr lang="en-US" sz="2000" b="1" dirty="0" smtClean="0"/>
              <a:t>...</a:t>
            </a:r>
          </a:p>
          <a:p>
            <a:r>
              <a:rPr lang="en-US" sz="2000" b="1" dirty="0"/>
              <a:t> </a:t>
            </a:r>
            <a:r>
              <a:rPr lang="en-US" sz="2000" b="1" dirty="0" smtClean="0"/>
              <a:t> </a:t>
            </a:r>
            <a:r>
              <a:rPr lang="en-US" sz="2000" b="1" dirty="0" err="1"/>
              <a:t>ls</a:t>
            </a:r>
            <a:r>
              <a:rPr lang="en-US" sz="2000" b="1" dirty="0"/>
              <a:t>                 Show the list of </a:t>
            </a:r>
            <a:r>
              <a:rPr lang="en-US" sz="2000" b="1" dirty="0" err="1"/>
              <a:t>vars</a:t>
            </a:r>
            <a:r>
              <a:rPr lang="en-US" sz="2000" b="1" dirty="0"/>
              <a:t> and methods in the current scope.</a:t>
            </a:r>
          </a:p>
          <a:p>
            <a:r>
              <a:rPr lang="en-US" sz="2000" b="1" dirty="0"/>
              <a:t>  pry-</a:t>
            </a:r>
            <a:r>
              <a:rPr lang="en-US" sz="2000" b="1" dirty="0" err="1"/>
              <a:t>backtrace</a:t>
            </a:r>
            <a:r>
              <a:rPr lang="en-US" sz="2000" b="1" dirty="0"/>
              <a:t>      Show the </a:t>
            </a:r>
            <a:r>
              <a:rPr lang="en-US" sz="2000" b="1" dirty="0" err="1"/>
              <a:t>backtrace</a:t>
            </a:r>
            <a:r>
              <a:rPr lang="en-US" sz="2000" b="1" dirty="0"/>
              <a:t> for the pry session.</a:t>
            </a:r>
          </a:p>
          <a:p>
            <a:r>
              <a:rPr lang="en-US" sz="2000" b="1" dirty="0"/>
              <a:t>  raise-up           Raise an exception out of the current pry instance.</a:t>
            </a:r>
          </a:p>
          <a:p>
            <a:r>
              <a:rPr lang="en-US" sz="2000" b="1" dirty="0"/>
              <a:t>  reset              Reset the </a:t>
            </a:r>
            <a:r>
              <a:rPr lang="en-US" sz="2000" b="1" dirty="0" err="1"/>
              <a:t>repl</a:t>
            </a:r>
            <a:r>
              <a:rPr lang="en-US" sz="2000" b="1" dirty="0"/>
              <a:t> to a clean state.</a:t>
            </a:r>
          </a:p>
        </p:txBody>
      </p:sp>
      <p:sp>
        <p:nvSpPr>
          <p:cNvPr id="3" name="Text Placeholder 2"/>
          <p:cNvSpPr>
            <a:spLocks noGrp="1"/>
          </p:cNvSpPr>
          <p:nvPr>
            <p:ph type="body" sz="quarter" idx="11"/>
          </p:nvPr>
        </p:nvSpPr>
        <p:spPr/>
        <p:txBody>
          <a:bodyPr/>
          <a:lstStyle/>
          <a:p>
            <a:r>
              <a:rPr lang="en-US" dirty="0"/>
              <a:t>[1] pry(#&lt;Chef::Recipe&gt;)</a:t>
            </a:r>
            <a:r>
              <a:rPr lang="en-US" dirty="0" smtClean="0"/>
              <a:t>&gt; help</a:t>
            </a:r>
            <a:endParaRPr lang="en-US" dirty="0"/>
          </a:p>
        </p:txBody>
      </p:sp>
      <p:sp>
        <p:nvSpPr>
          <p:cNvPr id="8" name="Content Placeholder 7"/>
          <p:cNvSpPr>
            <a:spLocks noGrp="1"/>
          </p:cNvSpPr>
          <p:nvPr>
            <p:ph sz="quarter" idx="12"/>
          </p:nvPr>
        </p:nvSpPr>
        <p:spPr/>
        <p:txBody>
          <a:bodyPr/>
          <a:lstStyle/>
          <a:p>
            <a:endParaRPr lang="en-US"/>
          </a:p>
        </p:txBody>
      </p:sp>
      <p:sp>
        <p:nvSpPr>
          <p:cNvPr id="5" name="Title 4"/>
          <p:cNvSpPr>
            <a:spLocks noGrp="1"/>
          </p:cNvSpPr>
          <p:nvPr>
            <p:ph type="title"/>
          </p:nvPr>
        </p:nvSpPr>
        <p:spPr/>
        <p:txBody>
          <a:bodyPr/>
          <a:lstStyle/>
          <a:p>
            <a:r>
              <a:rPr lang="en-US" dirty="0" smtClean="0"/>
              <a:t>Asking Pry for Help</a:t>
            </a:r>
            <a:endParaRPr lang="en-US" dirty="0"/>
          </a:p>
        </p:txBody>
      </p:sp>
      <p:sp>
        <p:nvSpPr>
          <p:cNvPr id="4" name="TextBox 3"/>
          <p:cNvSpPr txBox="1"/>
          <p:nvPr/>
        </p:nvSpPr>
        <p:spPr bwMode="white">
          <a:xfrm>
            <a:off x="1351722" y="7195930"/>
            <a:ext cx="5844207" cy="526774"/>
          </a:xfrm>
          <a:prstGeom prst="rect">
            <a:avLst/>
          </a:prstGeom>
          <a:solidFill>
            <a:srgbClr val="C00000"/>
          </a:solidFill>
          <a:effectLst>
            <a:outerShdw blurRad="50800" dist="38100" dir="2700000" algn="tl" rotWithShape="0">
              <a:prstClr val="black">
                <a:alpha val="40000"/>
              </a:prstClr>
            </a:outerShdw>
          </a:effectLst>
        </p:spPr>
        <p:txBody>
          <a:bodyPr vert="horz" wrap="square" lIns="91440" tIns="91440" rIns="91440" bIns="91440" rtlCol="0" anchor="ctr">
            <a:noAutofit/>
          </a:bodyPr>
          <a:lstStyle/>
          <a:p>
            <a:r>
              <a:rPr lang="en-US" sz="2800" dirty="0">
                <a:solidFill>
                  <a:schemeClr val="bg1">
                    <a:lumMod val="85000"/>
                  </a:schemeClr>
                </a:solidFill>
              </a:rPr>
              <a:t>T</a:t>
            </a:r>
            <a:r>
              <a:rPr lang="en-US" sz="2800" dirty="0" smtClean="0">
                <a:solidFill>
                  <a:schemeClr val="bg1">
                    <a:lumMod val="85000"/>
                  </a:schemeClr>
                </a:solidFill>
              </a:rPr>
              <a:t>o escape the help menu, type in</a:t>
            </a:r>
            <a:r>
              <a:rPr lang="en-US" sz="2800" dirty="0" smtClean="0">
                <a:solidFill>
                  <a:schemeClr val="bg1"/>
                </a:solidFill>
              </a:rPr>
              <a:t> :q</a:t>
            </a:r>
          </a:p>
        </p:txBody>
      </p:sp>
    </p:spTree>
    <p:extLst>
      <p:ext uri="{BB962C8B-B14F-4D97-AF65-F5344CB8AC3E}">
        <p14:creationId xmlns:p14="http://schemas.microsoft.com/office/powerpoint/2010/main" val="1699040294"/>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b="1" dirty="0" smtClean="0"/>
              <a:t>=&gt; nil</a:t>
            </a:r>
            <a:endParaRPr lang="en-US" sz="2000" b="1" dirty="0"/>
          </a:p>
        </p:txBody>
      </p:sp>
      <p:sp>
        <p:nvSpPr>
          <p:cNvPr id="3" name="Text Placeholder 2"/>
          <p:cNvSpPr>
            <a:spLocks noGrp="1"/>
          </p:cNvSpPr>
          <p:nvPr>
            <p:ph type="body" sz="quarter" idx="11"/>
          </p:nvPr>
        </p:nvSpPr>
        <p:spPr/>
        <p:txBody>
          <a:bodyPr/>
          <a:lstStyle/>
          <a:p>
            <a:r>
              <a:rPr lang="en-US" dirty="0" smtClean="0"/>
              <a:t>[2] </a:t>
            </a:r>
            <a:r>
              <a:rPr lang="en-US" dirty="0"/>
              <a:t>pry(#&lt;Chef::Recipe&gt;)</a:t>
            </a:r>
            <a:r>
              <a:rPr lang="en-US" dirty="0" smtClean="0"/>
              <a:t>&gt; node['</a:t>
            </a:r>
            <a:r>
              <a:rPr lang="en-US" dirty="0" err="1" smtClean="0"/>
              <a:t>httpd</a:t>
            </a:r>
            <a:r>
              <a:rPr lang="en-US" dirty="0" smtClean="0"/>
              <a:t>']</a:t>
            </a:r>
            <a:endParaRPr lang="en-US" dirty="0"/>
          </a:p>
        </p:txBody>
      </p:sp>
      <p:sp>
        <p:nvSpPr>
          <p:cNvPr id="5" name="Title 4"/>
          <p:cNvSpPr>
            <a:spLocks noGrp="1"/>
          </p:cNvSpPr>
          <p:nvPr>
            <p:ph type="title"/>
          </p:nvPr>
        </p:nvSpPr>
        <p:spPr/>
        <p:txBody>
          <a:bodyPr>
            <a:normAutofit fontScale="90000"/>
          </a:bodyPr>
          <a:lstStyle/>
          <a:p>
            <a:r>
              <a:rPr lang="en-US" dirty="0" smtClean="0"/>
              <a:t>Executing Any Code as You Would in a Recipe</a:t>
            </a:r>
            <a:endParaRPr lang="en-US" dirty="0"/>
          </a:p>
        </p:txBody>
      </p:sp>
    </p:spTree>
    <p:extLst>
      <p:ext uri="{BB962C8B-B14F-4D97-AF65-F5344CB8AC3E}">
        <p14:creationId xmlns:p14="http://schemas.microsoft.com/office/powerpoint/2010/main" val="512979912"/>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b="1" dirty="0"/>
              <a:t>=&gt; {"</a:t>
            </a:r>
            <a:r>
              <a:rPr lang="en-US" sz="2000" b="1" dirty="0" err="1"/>
              <a:t>package_name</a:t>
            </a:r>
            <a:r>
              <a:rPr lang="en-US" sz="2000" b="1" dirty="0"/>
              <a:t>"=&gt;"</a:t>
            </a:r>
            <a:r>
              <a:rPr lang="en-US" sz="2000" b="1" dirty="0" err="1"/>
              <a:t>httpd</a:t>
            </a:r>
            <a:r>
              <a:rPr lang="en-US" sz="2000" b="1" dirty="0"/>
              <a:t>"}</a:t>
            </a:r>
          </a:p>
        </p:txBody>
      </p:sp>
      <p:sp>
        <p:nvSpPr>
          <p:cNvPr id="3" name="Text Placeholder 2"/>
          <p:cNvSpPr>
            <a:spLocks noGrp="1"/>
          </p:cNvSpPr>
          <p:nvPr>
            <p:ph type="body" sz="quarter" idx="11"/>
          </p:nvPr>
        </p:nvSpPr>
        <p:spPr/>
        <p:txBody>
          <a:bodyPr/>
          <a:lstStyle/>
          <a:p>
            <a:r>
              <a:rPr lang="en-US" dirty="0" smtClean="0"/>
              <a:t>[3] </a:t>
            </a:r>
            <a:r>
              <a:rPr lang="en-US" dirty="0"/>
              <a:t>pry(#&lt;Chef::Recipe&gt;)</a:t>
            </a:r>
            <a:r>
              <a:rPr lang="en-US" dirty="0" smtClean="0"/>
              <a:t>&gt; node['</a:t>
            </a:r>
            <a:r>
              <a:rPr lang="en-US" dirty="0" err="1" smtClean="0"/>
              <a:t>htpd</a:t>
            </a:r>
            <a:r>
              <a:rPr lang="en-US" dirty="0" smtClean="0"/>
              <a:t>']</a:t>
            </a:r>
            <a:endParaRPr lang="en-US" dirty="0"/>
          </a:p>
        </p:txBody>
      </p:sp>
      <p:sp>
        <p:nvSpPr>
          <p:cNvPr id="5" name="Title 4"/>
          <p:cNvSpPr>
            <a:spLocks noGrp="1"/>
          </p:cNvSpPr>
          <p:nvPr>
            <p:ph type="title"/>
          </p:nvPr>
        </p:nvSpPr>
        <p:spPr/>
        <p:txBody>
          <a:bodyPr/>
          <a:lstStyle/>
          <a:p>
            <a:r>
              <a:rPr lang="en-US" dirty="0" smtClean="0"/>
              <a:t>Exploring the Different Node Attributes</a:t>
            </a:r>
            <a:endParaRPr lang="en-US" dirty="0"/>
          </a:p>
        </p:txBody>
      </p:sp>
    </p:spTree>
    <p:extLst>
      <p:ext uri="{BB962C8B-B14F-4D97-AF65-F5344CB8AC3E}">
        <p14:creationId xmlns:p14="http://schemas.microsoft.com/office/powerpoint/2010/main" val="2118183514"/>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[4] </a:t>
            </a:r>
            <a:r>
              <a:rPr lang="en-US" dirty="0"/>
              <a:t>pry(#&lt;Chef::Recipe&gt;)</a:t>
            </a:r>
            <a:r>
              <a:rPr lang="en-US" dirty="0" smtClean="0"/>
              <a:t>&gt; exit!</a:t>
            </a:r>
            <a:endParaRPr lang="en-US" dirty="0"/>
          </a:p>
        </p:txBody>
      </p:sp>
      <p:sp>
        <p:nvSpPr>
          <p:cNvPr id="5" name="Title 4"/>
          <p:cNvSpPr>
            <a:spLocks noGrp="1"/>
          </p:cNvSpPr>
          <p:nvPr>
            <p:ph type="title"/>
          </p:nvPr>
        </p:nvSpPr>
        <p:spPr/>
        <p:txBody>
          <a:bodyPr>
            <a:normAutofit fontScale="90000"/>
          </a:bodyPr>
          <a:lstStyle/>
          <a:p>
            <a:r>
              <a:rPr lang="en-US" dirty="0" smtClean="0"/>
              <a:t>Halting the Execution of the Test Immediately</a:t>
            </a:r>
            <a:endParaRPr lang="en-US" dirty="0"/>
          </a:p>
        </p:txBody>
      </p:sp>
    </p:spTree>
    <p:extLst>
      <p:ext uri="{BB962C8B-B14F-4D97-AF65-F5344CB8AC3E}">
        <p14:creationId xmlns:p14="http://schemas.microsoft.com/office/powerpoint/2010/main" val="67190340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this Valuable to You?</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Share it</a:t>
            </a:r>
            <a:r>
              <a:rPr lang="en-US" dirty="0" smtClean="0"/>
              <a:t> with your professional and social networks.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009" t="28729" r="16904" b="4186"/>
          <a:stretch/>
        </p:blipFill>
        <p:spPr>
          <a:xfrm>
            <a:off x="8625384" y="1615451"/>
            <a:ext cx="6919416" cy="5827445"/>
          </a:xfrm>
          <a:prstGeom prst="rect">
            <a:avLst/>
          </a:prstGeom>
        </p:spPr>
      </p:pic>
    </p:spTree>
    <p:extLst>
      <p:ext uri="{BB962C8B-B14F-4D97-AF65-F5344CB8AC3E}">
        <p14:creationId xmlns:p14="http://schemas.microsoft.com/office/powerpoint/2010/main" val="128757054"/>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Mutate the code and add the breakpoint</a:t>
            </a:r>
          </a:p>
          <a:p>
            <a:pPr marL="342900" indent="-342900">
              <a:buFont typeface="Wingdings" charset="2"/>
              <a:buChar char="ü"/>
            </a:pPr>
            <a:r>
              <a:rPr lang="en-US" dirty="0" smtClean="0"/>
              <a:t>Execute </a:t>
            </a:r>
            <a:r>
              <a:rPr lang="en-US" dirty="0"/>
              <a:t>the tests </a:t>
            </a:r>
            <a:r>
              <a:rPr lang="en-US" dirty="0" smtClean="0"/>
              <a:t>to cause the breakpoint to trigger</a:t>
            </a:r>
            <a:endParaRPr lang="en-US" dirty="0"/>
          </a:p>
          <a:p>
            <a:pPr marL="342900" indent="-342900">
              <a:buFont typeface="Wingdings" charset="2"/>
              <a:buChar char="q"/>
            </a:pPr>
            <a:r>
              <a:rPr lang="en-US" dirty="0" smtClean="0"/>
              <a:t>Remove the breakpoint and restore the code</a:t>
            </a:r>
            <a:endParaRPr lang="en-US" dirty="0"/>
          </a:p>
        </p:txBody>
      </p:sp>
    </p:spTree>
    <p:extLst>
      <p:ext uri="{BB962C8B-B14F-4D97-AF65-F5344CB8AC3E}">
        <p14:creationId xmlns:p14="http://schemas.microsoft.com/office/powerpoint/2010/main" val="288139456"/>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Removing the Break Point from the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a:t>httpd</a:t>
            </a:r>
            <a:endParaRPr lang="en-US" dirty="0"/>
          </a:p>
          <a:p>
            <a:r>
              <a:rPr lang="en-US" dirty="0"/>
              <a:t># Recipe:: install</a:t>
            </a:r>
          </a:p>
          <a:p>
            <a:r>
              <a:rPr lang="en-US" dirty="0"/>
              <a:t>#</a:t>
            </a:r>
          </a:p>
          <a:p>
            <a:r>
              <a:rPr lang="en-US" dirty="0"/>
              <a:t># Copyright (c) </a:t>
            </a:r>
            <a:r>
              <a:rPr lang="is-IS" dirty="0" smtClean="0"/>
              <a:t>2016</a:t>
            </a:r>
            <a:r>
              <a:rPr lang="en-US" dirty="0" smtClean="0"/>
              <a:t> </a:t>
            </a:r>
            <a:r>
              <a:rPr lang="en-US" dirty="0"/>
              <a:t>The Authors, All Rights Reserved.</a:t>
            </a:r>
          </a:p>
          <a:p>
            <a:r>
              <a:rPr lang="en-US" dirty="0"/>
              <a:t>require 'pry'</a:t>
            </a:r>
          </a:p>
          <a:p>
            <a:r>
              <a:rPr lang="en-US" dirty="0" err="1"/>
              <a:t>binding.pry</a:t>
            </a:r>
            <a:endParaRPr lang="en-US" dirty="0"/>
          </a:p>
          <a:p>
            <a:endParaRPr lang="en-US" dirty="0"/>
          </a:p>
          <a:p>
            <a:r>
              <a:rPr lang="en-US" dirty="0"/>
              <a:t>package node['</a:t>
            </a:r>
            <a:r>
              <a:rPr lang="en-US" dirty="0" err="1"/>
              <a:t>httpd</a:t>
            </a:r>
            <a:r>
              <a:rPr lang="en-US" dirty="0"/>
              <a:t>']['</a:t>
            </a:r>
            <a:r>
              <a:rPr lang="en-US" dirty="0" err="1"/>
              <a:t>package_name</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/recipes/</a:t>
            </a:r>
            <a:r>
              <a:rPr lang="en-US" dirty="0" err="1" smtClean="0"/>
              <a:t>install.rb</a:t>
            </a:r>
            <a:endParaRPr lang="en-US" dirty="0"/>
          </a:p>
        </p:txBody>
      </p:sp>
      <p:sp>
        <p:nvSpPr>
          <p:cNvPr id="5" name="Text Placeholder 4"/>
          <p:cNvSpPr>
            <a:spLocks noGrp="1"/>
          </p:cNvSpPr>
          <p:nvPr>
            <p:ph type="body" sz="quarter" idx="12"/>
          </p:nvPr>
        </p:nvSpPr>
        <p:spPr>
          <a:xfrm>
            <a:off x="1129560" y="4760048"/>
            <a:ext cx="14404273" cy="1140690"/>
          </a:xfrm>
        </p:spPr>
        <p:txBody>
          <a:bodyPr/>
          <a:lstStyle/>
          <a:p>
            <a:r>
              <a:rPr lang="en-US" dirty="0" smtClean="0"/>
              <a:t>-</a:t>
            </a:r>
          </a:p>
        </p:txBody>
      </p:sp>
    </p:spTree>
    <p:extLst>
      <p:ext uri="{BB962C8B-B14F-4D97-AF65-F5344CB8AC3E}">
        <p14:creationId xmlns:p14="http://schemas.microsoft.com/office/powerpoint/2010/main" val="1544073322"/>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Fixing the Typo in the Attribute</a:t>
            </a:r>
            <a:endParaRPr lang="en-US" dirty="0"/>
          </a:p>
        </p:txBody>
      </p:sp>
      <p:sp>
        <p:nvSpPr>
          <p:cNvPr id="3" name="Content Placeholder 2"/>
          <p:cNvSpPr>
            <a:spLocks noGrp="1"/>
          </p:cNvSpPr>
          <p:nvPr>
            <p:ph sz="quarter" idx="10"/>
          </p:nvPr>
        </p:nvSpPr>
        <p:spPr/>
        <p:txBody>
          <a:bodyPr/>
          <a:lstStyle/>
          <a:p>
            <a:r>
              <a:rPr lang="en-US" dirty="0"/>
              <a:t>default[</a:t>
            </a:r>
            <a:r>
              <a:rPr lang="en-US" dirty="0" smtClean="0"/>
              <a:t>'</a:t>
            </a:r>
            <a:r>
              <a:rPr lang="en-US" dirty="0" err="1" smtClean="0"/>
              <a:t>httpd</a:t>
            </a:r>
            <a:r>
              <a:rPr lang="en-US" dirty="0" smtClean="0"/>
              <a:t>'</a:t>
            </a:r>
            <a:r>
              <a:rPr lang="en-US" dirty="0"/>
              <a:t>]['</a:t>
            </a:r>
            <a:r>
              <a:rPr lang="en-US" dirty="0" err="1"/>
              <a:t>package_name</a:t>
            </a:r>
            <a:r>
              <a:rPr lang="en-US" dirty="0"/>
              <a:t>'] =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smtClean="0"/>
              <a:t>~/</a:t>
            </a:r>
            <a:r>
              <a:rPr lang="en-US" dirty="0" err="1" smtClean="0"/>
              <a:t>httpd</a:t>
            </a:r>
            <a:r>
              <a:rPr lang="en-US" dirty="0" smtClean="0"/>
              <a:t>/attributes/</a:t>
            </a:r>
            <a:r>
              <a:rPr lang="en-US" dirty="0" err="1" smtClean="0"/>
              <a:t>default.rb</a:t>
            </a:r>
            <a:endParaRPr lang="en-US" dirty="0"/>
          </a:p>
        </p:txBody>
      </p:sp>
      <p:sp>
        <p:nvSpPr>
          <p:cNvPr id="5" name="Text Placeholder 4"/>
          <p:cNvSpPr>
            <a:spLocks noGrp="1"/>
          </p:cNvSpPr>
          <p:nvPr>
            <p:ph type="body" sz="quarter" idx="13"/>
          </p:nvPr>
        </p:nvSpPr>
        <p:spPr>
          <a:xfrm>
            <a:off x="1135042" y="2108314"/>
            <a:ext cx="14404273" cy="626533"/>
          </a:xfrm>
        </p:spPr>
        <p:txBody>
          <a:bodyPr/>
          <a:lstStyle/>
          <a:p>
            <a:endParaRPr lang="en-US"/>
          </a:p>
        </p:txBody>
      </p:sp>
    </p:spTree>
    <p:extLst>
      <p:ext uri="{BB962C8B-B14F-4D97-AF65-F5344CB8AC3E}">
        <p14:creationId xmlns:p14="http://schemas.microsoft.com/office/powerpoint/2010/main" val="1047932506"/>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Setup a Break Point</a:t>
            </a:r>
            <a:endParaRPr lang="en-US" dirty="0"/>
          </a:p>
        </p:txBody>
      </p:sp>
      <p:sp>
        <p:nvSpPr>
          <p:cNvPr id="3" name="Content Placeholder 2"/>
          <p:cNvSpPr>
            <a:spLocks noGrp="1"/>
          </p:cNvSpPr>
          <p:nvPr>
            <p:ph sz="quarter" idx="11"/>
          </p:nvPr>
        </p:nvSpPr>
        <p:spPr/>
        <p:txBody>
          <a:bodyPr/>
          <a:lstStyle/>
          <a:p>
            <a:r>
              <a:rPr lang="en-US" dirty="0" smtClean="0"/>
              <a:t>Time to pry into the code and see what it is going on.</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Mutate the code and add the breakpoint</a:t>
            </a:r>
          </a:p>
          <a:p>
            <a:pPr marL="342900" indent="-342900">
              <a:buFont typeface="Wingdings" charset="2"/>
              <a:buChar char="ü"/>
            </a:pPr>
            <a:r>
              <a:rPr lang="en-US" dirty="0"/>
              <a:t>Execute the tests </a:t>
            </a:r>
            <a:r>
              <a:rPr lang="en-US" dirty="0" smtClean="0"/>
              <a:t>to cause the breakpoint to trigger</a:t>
            </a:r>
            <a:endParaRPr lang="en-US" dirty="0"/>
          </a:p>
          <a:p>
            <a:pPr marL="342900" indent="-342900">
              <a:buFont typeface="Wingdings" charset="2"/>
              <a:buChar char="ü"/>
            </a:pPr>
            <a:r>
              <a:rPr lang="en-US" dirty="0" smtClean="0"/>
              <a:t>Remove the breakpoint and restore the code</a:t>
            </a:r>
            <a:endParaRPr lang="en-US" dirty="0"/>
          </a:p>
        </p:txBody>
      </p:sp>
    </p:spTree>
    <p:extLst>
      <p:ext uri="{BB962C8B-B14F-4D97-AF65-F5344CB8AC3E}">
        <p14:creationId xmlns:p14="http://schemas.microsoft.com/office/powerpoint/2010/main" val="2067093213"/>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Pry is Ruby</a:t>
            </a:r>
            <a:endParaRPr lang="en-US" dirty="0"/>
          </a:p>
        </p:txBody>
      </p:sp>
      <p:sp>
        <p:nvSpPr>
          <p:cNvPr id="3" name="Subtitle 2"/>
          <p:cNvSpPr>
            <a:spLocks noGrp="1"/>
          </p:cNvSpPr>
          <p:nvPr>
            <p:ph type="subTitle" idx="1"/>
          </p:nvPr>
        </p:nvSpPr>
        <p:spPr/>
        <p:txBody>
          <a:bodyPr/>
          <a:lstStyle/>
          <a:p>
            <a:r>
              <a:rPr lang="en-US" dirty="0" smtClean="0"/>
              <a:t>Pry can be employed in any Ruby code that is executed to help paused the execution and allow you inspect the code.</a:t>
            </a:r>
            <a:endParaRPr lang="en-US" dirty="0"/>
          </a:p>
        </p:txBody>
      </p:sp>
    </p:spTree>
    <p:extLst>
      <p:ext uri="{BB962C8B-B14F-4D97-AF65-F5344CB8AC3E}">
        <p14:creationId xmlns:p14="http://schemas.microsoft.com/office/powerpoint/2010/main" val="736881157"/>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9" y="2539001"/>
            <a:ext cx="8693985" cy="5519149"/>
          </a:xfrm>
        </p:spPr>
        <p:txBody>
          <a:bodyPr/>
          <a:lstStyle/>
          <a:p>
            <a:pPr marL="457200" indent="-457200">
              <a:buFont typeface="Wingdings" charset="2"/>
              <a:buChar char="ü"/>
            </a:pPr>
            <a:r>
              <a:rPr lang="en-US" b="1" dirty="0" smtClean="0"/>
              <a:t>Exploring Features of a Modern Editor</a:t>
            </a:r>
          </a:p>
          <a:p>
            <a:pPr marL="457200" indent="-457200">
              <a:buFont typeface="Wingdings" charset="2"/>
              <a:buChar char="ü"/>
            </a:pPr>
            <a:r>
              <a:rPr lang="en-US" b="1" dirty="0" smtClean="0"/>
              <a:t>Capturing Common Tasks with Rake</a:t>
            </a:r>
          </a:p>
          <a:p>
            <a:pPr marL="457200" indent="-457200">
              <a:buFont typeface="Wingdings" charset="2"/>
              <a:buChar char="ü"/>
            </a:pPr>
            <a:r>
              <a:rPr lang="en-US" b="1" dirty="0" smtClean="0"/>
              <a:t>Automating Execution with Guard</a:t>
            </a:r>
          </a:p>
          <a:p>
            <a:pPr marL="457200" indent="-457200">
              <a:buFont typeface="Wingdings" charset="2"/>
              <a:buChar char="ü"/>
            </a:pPr>
            <a:r>
              <a:rPr lang="en-US" b="1" dirty="0" smtClean="0"/>
              <a:t>Debugging with Pry</a:t>
            </a:r>
          </a:p>
          <a:p>
            <a:pPr marL="457200" indent="-457200">
              <a:buFont typeface="Wingdings" charset="2"/>
              <a:buChar char="q"/>
            </a:pPr>
            <a:r>
              <a:rPr lang="en-US" b="1" dirty="0" smtClean="0"/>
              <a:t>Questions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1456637708"/>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dirty="0"/>
              <a:t>Email me at </a:t>
            </a:r>
            <a:r>
              <a:rPr lang="en-US" b="1" dirty="0" err="1"/>
              <a:t>franklin@chef.io</a:t>
            </a:r>
            <a:endParaRPr lang="en-US" b="1" dirty="0"/>
          </a:p>
          <a:p>
            <a:endParaRPr lang="en-US" dirty="0" smtClean="0"/>
          </a:p>
          <a:p>
            <a:r>
              <a:rPr lang="en-US" b="1" dirty="0" smtClean="0"/>
              <a:t>"Rate This"</a:t>
            </a:r>
            <a:r>
              <a:rPr lang="en-US" dirty="0" smtClean="0"/>
              <a:t> presentation to leave your feedback and help me do my work better.</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3266156595"/>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1905748853"/>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40" y="2539001"/>
            <a:ext cx="9365498" cy="5519149"/>
          </a:xfrm>
        </p:spPr>
        <p:txBody>
          <a:bodyPr/>
          <a:lstStyle/>
          <a:p>
            <a:pPr marL="457200" indent="-457200">
              <a:buFont typeface="Wingdings" charset="2"/>
              <a:buChar char="ü"/>
            </a:pPr>
            <a:r>
              <a:rPr lang="en-US" b="1" dirty="0" smtClean="0"/>
              <a:t>Exploring Features of a Modern Editor</a:t>
            </a:r>
          </a:p>
          <a:p>
            <a:pPr marL="457200" indent="-457200">
              <a:buFont typeface="Wingdings" charset="2"/>
              <a:buChar char="ü"/>
            </a:pPr>
            <a:r>
              <a:rPr lang="en-US" b="1" dirty="0" smtClean="0"/>
              <a:t>Capturing Common Tasks with Rake</a:t>
            </a:r>
          </a:p>
          <a:p>
            <a:pPr marL="457200" indent="-457200">
              <a:buFont typeface="Wingdings" charset="2"/>
              <a:buChar char="ü"/>
            </a:pPr>
            <a:r>
              <a:rPr lang="en-US" b="1" dirty="0" smtClean="0"/>
              <a:t>Automating Execution with Guard</a:t>
            </a:r>
          </a:p>
          <a:p>
            <a:pPr marL="457200" indent="-457200">
              <a:buFont typeface="Wingdings" charset="2"/>
              <a:buChar char="ü"/>
            </a:pPr>
            <a:r>
              <a:rPr lang="en-US" b="1" dirty="0" smtClean="0"/>
              <a:t>Debugging with Pry</a:t>
            </a:r>
          </a:p>
          <a:p>
            <a:pPr marL="457200" indent="-457200">
              <a:buFont typeface="Wingdings" charset="2"/>
              <a:buChar char="ü"/>
            </a:pPr>
            <a:r>
              <a:rPr lang="en-US" b="1" dirty="0" smtClean="0"/>
              <a:t>Questions</a:t>
            </a:r>
          </a:p>
          <a:p>
            <a:pPr marL="457200" indent="-457200">
              <a:buFont typeface="Wingdings" charset="2"/>
              <a:buChar char="q"/>
            </a:pPr>
            <a:r>
              <a:rPr lang="en-US" b="1" dirty="0" smtClean="0"/>
              <a:t>Further Resources</a:t>
            </a:r>
          </a:p>
        </p:txBody>
      </p:sp>
    </p:spTree>
    <p:extLst>
      <p:ext uri="{BB962C8B-B14F-4D97-AF65-F5344CB8AC3E}">
        <p14:creationId xmlns:p14="http://schemas.microsoft.com/office/powerpoint/2010/main" val="2010922385"/>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BrightTALK</a:t>
            </a:r>
            <a:r>
              <a:rPr lang="en-US" dirty="0" smtClean="0"/>
              <a:t>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dirty="0" smtClean="0"/>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671" t="16270" r="16998" b="16401"/>
          <a:stretch/>
        </p:blipFill>
        <p:spPr>
          <a:xfrm>
            <a:off x="8625384" y="1615451"/>
            <a:ext cx="6919415" cy="5827445"/>
          </a:xfrm>
          <a:prstGeom prst="rect">
            <a:avLst/>
          </a:prstGeom>
        </p:spPr>
      </p:pic>
    </p:spTree>
    <p:extLst>
      <p:ext uri="{BB962C8B-B14F-4D97-AF65-F5344CB8AC3E}">
        <p14:creationId xmlns:p14="http://schemas.microsoft.com/office/powerpoint/2010/main" val="1254600552"/>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Better Tools for a Better Life</a:t>
            </a:r>
            <a:endParaRPr lang="en-US" dirty="0"/>
          </a:p>
        </p:txBody>
      </p:sp>
      <p:pic>
        <p:nvPicPr>
          <p:cNvPr id="5" name="Picture 4" descr="better-tools-pp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788156099"/>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739" y="1227415"/>
            <a:ext cx="12202523" cy="6863917"/>
          </a:xfrm>
          <a:prstGeom prst="rect">
            <a:avLst/>
          </a:prstGeom>
        </p:spPr>
      </p:pic>
      <p:sp>
        <p:nvSpPr>
          <p:cNvPr id="2" name="Title 1"/>
          <p:cNvSpPr>
            <a:spLocks noGrp="1"/>
          </p:cNvSpPr>
          <p:nvPr>
            <p:ph type="title"/>
          </p:nvPr>
        </p:nvSpPr>
        <p:spPr/>
        <p:txBody>
          <a:bodyPr/>
          <a:lstStyle/>
          <a:p>
            <a:r>
              <a:rPr lang="en-US" dirty="0" smtClean="0"/>
              <a:t>The Joy of Automating!</a:t>
            </a:r>
            <a:endParaRPr lang="en-US" dirty="0"/>
          </a:p>
        </p:txBody>
      </p:sp>
      <p:sp>
        <p:nvSpPr>
          <p:cNvPr id="3" name="Text Placeholder 2"/>
          <p:cNvSpPr>
            <a:spLocks noGrp="1"/>
          </p:cNvSpPr>
          <p:nvPr>
            <p:ph type="body" sz="quarter" idx="12"/>
          </p:nvPr>
        </p:nvSpPr>
        <p:spPr>
          <a:xfrm>
            <a:off x="2172480" y="6332711"/>
            <a:ext cx="11915217" cy="1503811"/>
          </a:xfrm>
          <a:solidFill>
            <a:schemeClr val="tx2"/>
          </a:solidFill>
          <a:ln>
            <a:solidFill>
              <a:srgbClr val="F18B21"/>
            </a:solidFill>
          </a:ln>
        </p:spPr>
        <p:txBody>
          <a:bodyPr anchor="ctr"/>
          <a:lstStyle/>
          <a:p>
            <a:pPr lvl="1" algn="ctr"/>
            <a:r>
              <a:rPr lang="en-US" sz="4400" b="1" dirty="0" err="1" smtClean="0">
                <a:solidFill>
                  <a:schemeClr val="bg1"/>
                </a:solidFill>
              </a:rPr>
              <a:t>getchef</a:t>
            </a:r>
            <a:r>
              <a:rPr lang="en-US" sz="4400" b="1" dirty="0" smtClean="0">
                <a:solidFill>
                  <a:schemeClr val="bg1"/>
                </a:solidFill>
              </a:rPr>
              <a:t> @ YouTube</a:t>
            </a:r>
          </a:p>
        </p:txBody>
      </p:sp>
    </p:spTree>
    <p:extLst>
      <p:ext uri="{BB962C8B-B14F-4D97-AF65-F5344CB8AC3E}">
        <p14:creationId xmlns:p14="http://schemas.microsoft.com/office/powerpoint/2010/main" val="3056283833"/>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Terminal</a:t>
            </a:r>
            <a:endParaRPr lang="en-US" dirty="0"/>
          </a:p>
        </p:txBody>
      </p:sp>
      <p:sp>
        <p:nvSpPr>
          <p:cNvPr id="3" name="Text Placeholder 2"/>
          <p:cNvSpPr>
            <a:spLocks noGrp="1"/>
          </p:cNvSpPr>
          <p:nvPr>
            <p:ph type="body" sz="quarter" idx="12"/>
          </p:nvPr>
        </p:nvSpPr>
        <p:spPr>
          <a:xfrm>
            <a:off x="650040" y="1856198"/>
            <a:ext cx="6275693" cy="5345953"/>
          </a:xfrm>
        </p:spPr>
        <p:txBody>
          <a:bodyPr/>
          <a:lstStyle/>
          <a:p>
            <a:r>
              <a:rPr lang="en-US" sz="4400" dirty="0" smtClean="0"/>
              <a:t>Mac OSX</a:t>
            </a:r>
          </a:p>
          <a:p>
            <a:r>
              <a:rPr lang="en-US" sz="4400" dirty="0" smtClean="0"/>
              <a:t>iTerm2</a:t>
            </a:r>
          </a:p>
          <a:p>
            <a:r>
              <a:rPr lang="en-US" sz="4400" dirty="0" smtClean="0"/>
              <a:t>Oh My </a:t>
            </a:r>
            <a:r>
              <a:rPr lang="en-US" sz="4400" dirty="0" err="1" smtClean="0"/>
              <a:t>Zsh</a:t>
            </a:r>
            <a:endParaRPr lang="en-US" sz="4400" dirty="0" smtClean="0"/>
          </a:p>
          <a:p>
            <a:r>
              <a:rPr lang="en-US" sz="4400" dirty="0" err="1" smtClean="0"/>
              <a:t>Agnoster</a:t>
            </a:r>
            <a:r>
              <a:rPr lang="en-US" sz="4400" dirty="0" smtClean="0"/>
              <a:t> Theme</a:t>
            </a:r>
          </a:p>
          <a:p>
            <a:r>
              <a:rPr lang="en-US" sz="4400" dirty="0" err="1" smtClean="0"/>
              <a:t>Powerline</a:t>
            </a:r>
            <a:r>
              <a:rPr lang="en-US" sz="4400" dirty="0" smtClean="0"/>
              <a:t> Patched Font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833" y="1856198"/>
            <a:ext cx="8326967" cy="5109532"/>
          </a:xfrm>
          <a:prstGeom prst="rect">
            <a:avLst/>
          </a:prstGeom>
        </p:spPr>
      </p:pic>
    </p:spTree>
    <p:extLst>
      <p:ext uri="{BB962C8B-B14F-4D97-AF65-F5344CB8AC3E}">
        <p14:creationId xmlns:p14="http://schemas.microsoft.com/office/powerpoint/2010/main" val="1584345115"/>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a:xfrm>
            <a:off x="650039" y="2539001"/>
            <a:ext cx="10137023" cy="5519149"/>
          </a:xfrm>
        </p:spPr>
        <p:txBody>
          <a:bodyPr/>
          <a:lstStyle/>
          <a:p>
            <a:pPr marL="457200" indent="-457200">
              <a:buFont typeface="Wingdings" charset="2"/>
              <a:buChar char="ü"/>
            </a:pPr>
            <a:r>
              <a:rPr lang="en-US" b="1" dirty="0" smtClean="0"/>
              <a:t>Exploring Features of a Modern Editor</a:t>
            </a:r>
          </a:p>
          <a:p>
            <a:pPr marL="457200" indent="-457200">
              <a:buFont typeface="Wingdings" charset="2"/>
              <a:buChar char="ü"/>
            </a:pPr>
            <a:r>
              <a:rPr lang="en-US" b="1" dirty="0" smtClean="0"/>
              <a:t>Capturing Common Tasks with Rake</a:t>
            </a:r>
          </a:p>
          <a:p>
            <a:pPr marL="457200" indent="-457200">
              <a:buFont typeface="Wingdings" charset="2"/>
              <a:buChar char="ü"/>
            </a:pPr>
            <a:r>
              <a:rPr lang="en-US" b="1" dirty="0" smtClean="0"/>
              <a:t>Automating Execution with Guard</a:t>
            </a:r>
          </a:p>
          <a:p>
            <a:pPr marL="457200" indent="-457200">
              <a:buFont typeface="Wingdings" charset="2"/>
              <a:buChar char="ü"/>
            </a:pPr>
            <a:r>
              <a:rPr lang="en-US" b="1" dirty="0" smtClean="0"/>
              <a:t>Debugging with Pry</a:t>
            </a:r>
          </a:p>
          <a:p>
            <a:pPr marL="457200" indent="-457200">
              <a:buFont typeface="Wingdings" charset="2"/>
              <a:buChar char="ü"/>
            </a:pPr>
            <a:r>
              <a:rPr lang="en-US" b="1" dirty="0" smtClean="0"/>
              <a:t>Questions</a:t>
            </a:r>
          </a:p>
          <a:p>
            <a:pPr marL="457200" indent="-457200">
              <a:buFont typeface="Wingdings" charset="2"/>
              <a:buChar char="ü"/>
            </a:pPr>
            <a:r>
              <a:rPr lang="en-US" b="1" dirty="0" smtClean="0"/>
              <a:t>Further Resources</a:t>
            </a:r>
          </a:p>
        </p:txBody>
      </p:sp>
    </p:spTree>
    <p:extLst>
      <p:ext uri="{BB962C8B-B14F-4D97-AF65-F5344CB8AC3E}">
        <p14:creationId xmlns:p14="http://schemas.microsoft.com/office/powerpoint/2010/main" val="1346750673"/>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723219"/>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Remembering The Old Days</a:t>
            </a:r>
            <a:endParaRPr lang="en-US" dirty="0"/>
          </a:p>
        </p:txBody>
      </p:sp>
      <p:sp>
        <p:nvSpPr>
          <p:cNvPr id="5" name="Content Placeholder 4"/>
          <p:cNvSpPr>
            <a:spLocks noGrp="1"/>
          </p:cNvSpPr>
          <p:nvPr>
            <p:ph type="body" sz="quarter" idx="12"/>
          </p:nvPr>
        </p:nvSpPr>
        <p:spPr>
          <a:xfrm>
            <a:off x="650040" y="1856198"/>
            <a:ext cx="7627071" cy="5345953"/>
          </a:xfrm>
        </p:spPr>
        <p:txBody>
          <a:bodyPr/>
          <a:lstStyle/>
          <a:p>
            <a:pPr marL="457200" indent="-457200">
              <a:buFont typeface="Arial" charset="0"/>
              <a:buChar char="•"/>
            </a:pPr>
            <a:r>
              <a:rPr lang="en-US" dirty="0" smtClean="0"/>
              <a:t>Addressed an issue or implemented a new feature</a:t>
            </a:r>
          </a:p>
          <a:p>
            <a:pPr marL="457200" indent="-457200">
              <a:buFont typeface="Arial" charset="0"/>
              <a:buChar char="•"/>
            </a:pPr>
            <a:r>
              <a:rPr lang="en-US" dirty="0" smtClean="0"/>
              <a:t>Deployed to </a:t>
            </a:r>
            <a:r>
              <a:rPr lang="en-US" b="1" dirty="0" smtClean="0"/>
              <a:t>development</a:t>
            </a:r>
          </a:p>
          <a:p>
            <a:pPr marL="457200" indent="-457200">
              <a:buFont typeface="Arial" charset="0"/>
              <a:buChar char="•"/>
            </a:pPr>
            <a:r>
              <a:rPr lang="en-US" dirty="0" smtClean="0"/>
              <a:t>Verified the code by ad hoc verification</a:t>
            </a:r>
          </a:p>
          <a:p>
            <a:pPr marL="457200" indent="-457200">
              <a:buFont typeface="Arial" charset="0"/>
              <a:buChar char="•"/>
            </a:pPr>
            <a:r>
              <a:rPr lang="en-US" dirty="0" smtClean="0"/>
              <a:t>Deployed to </a:t>
            </a:r>
            <a:r>
              <a:rPr lang="en-US" b="1" dirty="0" smtClean="0"/>
              <a:t>staging</a:t>
            </a:r>
          </a:p>
          <a:p>
            <a:pPr marL="457200" indent="-457200">
              <a:buFont typeface="Arial" charset="0"/>
              <a:buChar char="•"/>
            </a:pPr>
            <a:r>
              <a:rPr lang="en-US" dirty="0" smtClean="0"/>
              <a:t>Verified </a:t>
            </a:r>
            <a:r>
              <a:rPr lang="en-US" dirty="0"/>
              <a:t>the code by ad hoc verification</a:t>
            </a:r>
          </a:p>
          <a:p>
            <a:pPr marL="457200" indent="-457200">
              <a:buFont typeface="Arial" charset="0"/>
              <a:buChar char="•"/>
            </a:pPr>
            <a:r>
              <a:rPr lang="en-US" dirty="0"/>
              <a:t>Deployed to </a:t>
            </a:r>
            <a:r>
              <a:rPr lang="en-US" b="1" dirty="0" smtClean="0"/>
              <a:t>production</a:t>
            </a:r>
          </a:p>
        </p:txBody>
      </p:sp>
      <p:grpSp>
        <p:nvGrpSpPr>
          <p:cNvPr id="4" name="Group 3"/>
          <p:cNvGrpSpPr/>
          <p:nvPr/>
        </p:nvGrpSpPr>
        <p:grpSpPr>
          <a:xfrm>
            <a:off x="12104388" y="1457053"/>
            <a:ext cx="1494975" cy="1494975"/>
            <a:chOff x="3060608" y="1146"/>
            <a:chExt cx="1494975" cy="1494975"/>
          </a:xfrm>
        </p:grpSpPr>
        <p:sp>
          <p:nvSpPr>
            <p:cNvPr id="39" name="Oval 38"/>
            <p:cNvSpPr/>
            <p:nvPr/>
          </p:nvSpPr>
          <p:spPr>
            <a:xfrm>
              <a:off x="3060608" y="1146"/>
              <a:ext cx="1494975" cy="1494975"/>
            </a:xfrm>
            <a:prstGeom prst="ellipse">
              <a:avLst/>
            </a:prstGeom>
            <a:solidFill>
              <a:srgbClr val="FF0000"/>
            </a:solidFill>
          </p:spPr>
          <p:style>
            <a:lnRef idx="3">
              <a:schemeClr val="lt1"/>
            </a:lnRef>
            <a:fillRef idx="1">
              <a:schemeClr val="dk1"/>
            </a:fillRef>
            <a:effectRef idx="1">
              <a:schemeClr val="dk1"/>
            </a:effectRef>
            <a:fontRef idx="minor">
              <a:schemeClr val="lt1"/>
            </a:fontRef>
          </p:style>
        </p:sp>
        <p:sp>
          <p:nvSpPr>
            <p:cNvPr id="40" name="Oval 4"/>
            <p:cNvSpPr/>
            <p:nvPr/>
          </p:nvSpPr>
          <p:spPr>
            <a:xfrm>
              <a:off x="3279542" y="220080"/>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make change</a:t>
              </a:r>
              <a:endParaRPr lang="en-US" sz="1600" kern="1200" dirty="0"/>
            </a:p>
          </p:txBody>
        </p:sp>
      </p:grpSp>
      <p:grpSp>
        <p:nvGrpSpPr>
          <p:cNvPr id="6" name="Group 5"/>
          <p:cNvGrpSpPr/>
          <p:nvPr/>
        </p:nvGrpSpPr>
        <p:grpSpPr>
          <a:xfrm>
            <a:off x="13615706" y="2508227"/>
            <a:ext cx="398253" cy="504554"/>
            <a:chOff x="4571926" y="1052320"/>
            <a:chExt cx="398253" cy="504554"/>
          </a:xfrm>
        </p:grpSpPr>
        <p:sp>
          <p:nvSpPr>
            <p:cNvPr id="37" name="Right Arrow 36"/>
            <p:cNvSpPr/>
            <p:nvPr/>
          </p:nvSpPr>
          <p:spPr>
            <a:xfrm rot="1800000">
              <a:off x="4571926" y="1052320"/>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38" name="Right Arrow 6"/>
            <p:cNvSpPr/>
            <p:nvPr/>
          </p:nvSpPr>
          <p:spPr>
            <a:xfrm rot="1800000">
              <a:off x="4579929" y="1123362"/>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grpSp>
        <p:nvGrpSpPr>
          <p:cNvPr id="7" name="Group 6"/>
          <p:cNvGrpSpPr/>
          <p:nvPr/>
        </p:nvGrpSpPr>
        <p:grpSpPr>
          <a:xfrm>
            <a:off x="14049825" y="2580251"/>
            <a:ext cx="1494975" cy="1494975"/>
            <a:chOff x="5006045" y="1124344"/>
            <a:chExt cx="1494975" cy="1494975"/>
          </a:xfrm>
        </p:grpSpPr>
        <p:sp>
          <p:nvSpPr>
            <p:cNvPr id="35" name="Oval 34"/>
            <p:cNvSpPr/>
            <p:nvPr/>
          </p:nvSpPr>
          <p:spPr>
            <a:xfrm>
              <a:off x="5006045" y="1124344"/>
              <a:ext cx="1494975" cy="149497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36" name="Oval 8"/>
            <p:cNvSpPr/>
            <p:nvPr/>
          </p:nvSpPr>
          <p:spPr>
            <a:xfrm>
              <a:off x="5224979" y="1343278"/>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upload cookbook</a:t>
              </a:r>
              <a:endParaRPr lang="en-US" sz="1600" kern="1200" dirty="0"/>
            </a:p>
          </p:txBody>
        </p:sp>
      </p:grpSp>
      <p:grpSp>
        <p:nvGrpSpPr>
          <p:cNvPr id="8" name="Group 7"/>
          <p:cNvGrpSpPr/>
          <p:nvPr/>
        </p:nvGrpSpPr>
        <p:grpSpPr>
          <a:xfrm>
            <a:off x="14545036" y="4240539"/>
            <a:ext cx="504554" cy="398253"/>
            <a:chOff x="5501256" y="2784632"/>
            <a:chExt cx="504554" cy="398253"/>
          </a:xfrm>
        </p:grpSpPr>
        <p:sp>
          <p:nvSpPr>
            <p:cNvPr id="33" name="Right Arrow 32"/>
            <p:cNvSpPr/>
            <p:nvPr/>
          </p:nvSpPr>
          <p:spPr>
            <a:xfrm rot="5400000">
              <a:off x="5554406" y="2731482"/>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34" name="Right Arrow 10"/>
            <p:cNvSpPr/>
            <p:nvPr/>
          </p:nvSpPr>
          <p:spPr>
            <a:xfrm rot="5400000">
              <a:off x="5614144" y="2772655"/>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grpSp>
        <p:nvGrpSpPr>
          <p:cNvPr id="9" name="Group 8"/>
          <p:cNvGrpSpPr/>
          <p:nvPr/>
        </p:nvGrpSpPr>
        <p:grpSpPr>
          <a:xfrm>
            <a:off x="14049825" y="4826647"/>
            <a:ext cx="1494975" cy="1494975"/>
            <a:chOff x="5006045" y="3370740"/>
            <a:chExt cx="1494975" cy="1494975"/>
          </a:xfrm>
        </p:grpSpPr>
        <p:sp>
          <p:nvSpPr>
            <p:cNvPr id="31" name="Oval 30"/>
            <p:cNvSpPr/>
            <p:nvPr/>
          </p:nvSpPr>
          <p:spPr>
            <a:xfrm>
              <a:off x="5006045" y="3370740"/>
              <a:ext cx="1494975" cy="149497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32" name="Oval 12"/>
            <p:cNvSpPr/>
            <p:nvPr/>
          </p:nvSpPr>
          <p:spPr>
            <a:xfrm>
              <a:off x="5224979" y="3589674"/>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provision machine</a:t>
              </a:r>
              <a:endParaRPr lang="en-US" sz="1600" kern="1200" dirty="0"/>
            </a:p>
          </p:txBody>
        </p:sp>
      </p:grpSp>
      <p:grpSp>
        <p:nvGrpSpPr>
          <p:cNvPr id="10" name="Group 9"/>
          <p:cNvGrpSpPr/>
          <p:nvPr/>
        </p:nvGrpSpPr>
        <p:grpSpPr>
          <a:xfrm>
            <a:off x="13635229" y="5877821"/>
            <a:ext cx="398253" cy="504554"/>
            <a:chOff x="4591449" y="4421914"/>
            <a:chExt cx="398253" cy="504554"/>
          </a:xfrm>
        </p:grpSpPr>
        <p:sp>
          <p:nvSpPr>
            <p:cNvPr id="29" name="Right Arrow 28"/>
            <p:cNvSpPr/>
            <p:nvPr/>
          </p:nvSpPr>
          <p:spPr>
            <a:xfrm rot="9000000">
              <a:off x="4591449" y="4421914"/>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30" name="Right Arrow 14"/>
            <p:cNvSpPr/>
            <p:nvPr/>
          </p:nvSpPr>
          <p:spPr>
            <a:xfrm rot="19800000">
              <a:off x="4702922" y="4492956"/>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grpSp>
        <p:nvGrpSpPr>
          <p:cNvPr id="11" name="Group 10"/>
          <p:cNvGrpSpPr/>
          <p:nvPr/>
        </p:nvGrpSpPr>
        <p:grpSpPr>
          <a:xfrm>
            <a:off x="12104388" y="5949846"/>
            <a:ext cx="1494975" cy="1494975"/>
            <a:chOff x="3060608" y="4493939"/>
            <a:chExt cx="1494975" cy="1494975"/>
          </a:xfrm>
        </p:grpSpPr>
        <p:sp>
          <p:nvSpPr>
            <p:cNvPr id="27" name="Oval 26"/>
            <p:cNvSpPr/>
            <p:nvPr/>
          </p:nvSpPr>
          <p:spPr>
            <a:xfrm>
              <a:off x="3060608" y="4493939"/>
              <a:ext cx="1494975" cy="149497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8" name="Oval 16"/>
            <p:cNvSpPr/>
            <p:nvPr/>
          </p:nvSpPr>
          <p:spPr>
            <a:xfrm>
              <a:off x="3279542" y="4712873"/>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bootstrap machine</a:t>
              </a:r>
              <a:endParaRPr lang="en-US" sz="1600" kern="1200" dirty="0"/>
            </a:p>
          </p:txBody>
        </p:sp>
      </p:grpSp>
      <p:grpSp>
        <p:nvGrpSpPr>
          <p:cNvPr id="12" name="Group 11"/>
          <p:cNvGrpSpPr/>
          <p:nvPr/>
        </p:nvGrpSpPr>
        <p:grpSpPr>
          <a:xfrm>
            <a:off x="11689793" y="5889093"/>
            <a:ext cx="398253" cy="504554"/>
            <a:chOff x="2646013" y="4433186"/>
            <a:chExt cx="398253" cy="504554"/>
          </a:xfrm>
        </p:grpSpPr>
        <p:sp>
          <p:nvSpPr>
            <p:cNvPr id="25" name="Right Arrow 24"/>
            <p:cNvSpPr/>
            <p:nvPr/>
          </p:nvSpPr>
          <p:spPr>
            <a:xfrm rot="12600000">
              <a:off x="2646013" y="4433186"/>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26" name="Right Arrow 18"/>
            <p:cNvSpPr/>
            <p:nvPr/>
          </p:nvSpPr>
          <p:spPr>
            <a:xfrm rot="23400000">
              <a:off x="2757486" y="4563966"/>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grpSp>
        <p:nvGrpSpPr>
          <p:cNvPr id="13" name="Group 12"/>
          <p:cNvGrpSpPr/>
          <p:nvPr/>
        </p:nvGrpSpPr>
        <p:grpSpPr>
          <a:xfrm>
            <a:off x="10158952" y="4826647"/>
            <a:ext cx="1494975" cy="1494975"/>
            <a:chOff x="1115172" y="3370740"/>
            <a:chExt cx="1494975" cy="1494975"/>
          </a:xfrm>
        </p:grpSpPr>
        <p:sp>
          <p:nvSpPr>
            <p:cNvPr id="23" name="Oval 22"/>
            <p:cNvSpPr/>
            <p:nvPr/>
          </p:nvSpPr>
          <p:spPr>
            <a:xfrm>
              <a:off x="1115172" y="3370740"/>
              <a:ext cx="1494975" cy="1494975"/>
            </a:xfrm>
            <a:prstGeom prst="ellipse">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24" name="Oval 20"/>
            <p:cNvSpPr/>
            <p:nvPr/>
          </p:nvSpPr>
          <p:spPr>
            <a:xfrm>
              <a:off x="1334106" y="3589674"/>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run chef-client</a:t>
              </a:r>
              <a:endParaRPr lang="en-US" sz="1600" kern="1200" dirty="0"/>
            </a:p>
          </p:txBody>
        </p:sp>
      </p:grpSp>
      <p:grpSp>
        <p:nvGrpSpPr>
          <p:cNvPr id="14" name="Group 13"/>
          <p:cNvGrpSpPr/>
          <p:nvPr/>
        </p:nvGrpSpPr>
        <p:grpSpPr>
          <a:xfrm>
            <a:off x="10654163" y="4263081"/>
            <a:ext cx="504554" cy="398253"/>
            <a:chOff x="1610383" y="2807174"/>
            <a:chExt cx="504554" cy="398253"/>
          </a:xfrm>
        </p:grpSpPr>
        <p:sp>
          <p:nvSpPr>
            <p:cNvPr id="21" name="Right Arrow 20"/>
            <p:cNvSpPr/>
            <p:nvPr/>
          </p:nvSpPr>
          <p:spPr>
            <a:xfrm rot="16200000">
              <a:off x="1663533" y="2754024"/>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22" name="Right Arrow 22"/>
            <p:cNvSpPr/>
            <p:nvPr/>
          </p:nvSpPr>
          <p:spPr>
            <a:xfrm rot="16200000">
              <a:off x="1723271" y="2914673"/>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grpSp>
        <p:nvGrpSpPr>
          <p:cNvPr id="15" name="Group 14"/>
          <p:cNvGrpSpPr/>
          <p:nvPr/>
        </p:nvGrpSpPr>
        <p:grpSpPr>
          <a:xfrm>
            <a:off x="10158952" y="2580251"/>
            <a:ext cx="1494975" cy="1494975"/>
            <a:chOff x="1115172" y="1124344"/>
            <a:chExt cx="1494975" cy="1494975"/>
          </a:xfrm>
        </p:grpSpPr>
        <p:sp>
          <p:nvSpPr>
            <p:cNvPr id="19" name="Oval 18"/>
            <p:cNvSpPr/>
            <p:nvPr/>
          </p:nvSpPr>
          <p:spPr>
            <a:xfrm>
              <a:off x="1115172" y="1124344"/>
              <a:ext cx="1494975" cy="1494975"/>
            </a:xfrm>
            <a:prstGeom prst="ellipse">
              <a:avLst/>
            </a:prstGeom>
            <a:solidFill>
              <a:srgbClr val="008000"/>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20" name="Oval 24"/>
            <p:cNvSpPr/>
            <p:nvPr/>
          </p:nvSpPr>
          <p:spPr>
            <a:xfrm>
              <a:off x="1334106" y="1343278"/>
              <a:ext cx="1057107" cy="10571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ad hoc</a:t>
              </a:r>
              <a:r>
                <a:rPr lang="en-US" sz="1600" kern="1200" baseline="0" dirty="0" smtClean="0"/>
                <a:t> verification</a:t>
              </a:r>
              <a:endParaRPr lang="en-US" sz="1600" kern="1200" dirty="0"/>
            </a:p>
          </p:txBody>
        </p:sp>
      </p:grpSp>
      <p:grpSp>
        <p:nvGrpSpPr>
          <p:cNvPr id="16" name="Group 15"/>
          <p:cNvGrpSpPr/>
          <p:nvPr/>
        </p:nvGrpSpPr>
        <p:grpSpPr>
          <a:xfrm>
            <a:off x="11670270" y="2519498"/>
            <a:ext cx="398253" cy="504554"/>
            <a:chOff x="2626490" y="1063591"/>
            <a:chExt cx="398253" cy="504554"/>
          </a:xfrm>
        </p:grpSpPr>
        <p:sp>
          <p:nvSpPr>
            <p:cNvPr id="17" name="Right Arrow 16"/>
            <p:cNvSpPr/>
            <p:nvPr/>
          </p:nvSpPr>
          <p:spPr>
            <a:xfrm rot="19800000">
              <a:off x="2626490" y="1063591"/>
              <a:ext cx="398253" cy="50455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18" name="Right Arrow 26"/>
            <p:cNvSpPr/>
            <p:nvPr/>
          </p:nvSpPr>
          <p:spPr>
            <a:xfrm rot="19800000">
              <a:off x="2634493" y="1194371"/>
              <a:ext cx="278777" cy="3027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p:txBody>
        </p:sp>
      </p:grpSp>
    </p:spTree>
    <p:extLst>
      <p:ext uri="{BB962C8B-B14F-4D97-AF65-F5344CB8AC3E}">
        <p14:creationId xmlns:p14="http://schemas.microsoft.com/office/powerpoint/2010/main" val="41518120"/>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Promise of Speed and Confidence</a:t>
            </a:r>
            <a:endParaRPr lang="en-US" dirty="0"/>
          </a:p>
        </p:txBody>
      </p:sp>
      <p:pic>
        <p:nvPicPr>
          <p:cNvPr id="4" name="Picture 3" descr="cookbook-dev-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972" y="1298151"/>
            <a:ext cx="4882896" cy="2744247"/>
          </a:xfrm>
          <a:prstGeom prst="rect">
            <a:avLst/>
          </a:prstGeom>
        </p:spPr>
      </p:pic>
      <p:pic>
        <p:nvPicPr>
          <p:cNvPr id="6" name="Picture 5" descr="chefspec-pp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1904" y="1298152"/>
            <a:ext cx="4882896" cy="2744246"/>
          </a:xfrm>
          <a:prstGeom prst="rect">
            <a:avLst/>
          </a:prstGeom>
        </p:spPr>
      </p:pic>
      <p:pic>
        <p:nvPicPr>
          <p:cNvPr id="7" name="Picture 6" descr="staticanalysis-pp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040" y="1298152"/>
            <a:ext cx="4882896" cy="2744247"/>
          </a:xfrm>
          <a:prstGeom prst="rect">
            <a:avLst/>
          </a:prstGeom>
        </p:spPr>
      </p:pic>
      <p:sp>
        <p:nvSpPr>
          <p:cNvPr id="8" name="TextBox 7"/>
          <p:cNvSpPr txBox="1"/>
          <p:nvPr/>
        </p:nvSpPr>
        <p:spPr bwMode="white">
          <a:xfrm>
            <a:off x="5655972" y="4300538"/>
            <a:ext cx="4882896" cy="2957513"/>
          </a:xfrm>
          <a:prstGeom prst="rect">
            <a:avLst/>
          </a:prstGeom>
          <a:noFill/>
          <a:ln>
            <a:noFill/>
            <a:prstDash val="dash"/>
          </a:ln>
        </p:spPr>
        <p:txBody>
          <a:bodyPr vert="horz" wrap="square" lIns="91440" tIns="91440" rIns="91440" bIns="91440" rtlCol="0">
            <a:normAutofit/>
          </a:bodyPr>
          <a:lstStyle/>
          <a:p>
            <a:pPr>
              <a:lnSpc>
                <a:spcPct val="150000"/>
              </a:lnSpc>
            </a:pPr>
            <a:r>
              <a:rPr lang="en-US" dirty="0" smtClean="0">
                <a:solidFill>
                  <a:schemeClr val="tx2"/>
                </a:solidFill>
                <a:latin typeface="+mn-lt"/>
                <a:ea typeface="Courier New" charset="0"/>
                <a:cs typeface="Courier New" charset="0"/>
              </a:rPr>
              <a:t>Testing your recipes in cookbooks, with </a:t>
            </a:r>
            <a:r>
              <a:rPr lang="en-US" b="1" dirty="0" smtClean="0">
                <a:solidFill>
                  <a:schemeClr val="accent4"/>
                </a:solidFill>
                <a:latin typeface="+mn-lt"/>
                <a:ea typeface="Courier New" charset="0"/>
                <a:cs typeface="Courier New" charset="0"/>
              </a:rPr>
              <a:t>Test Kitchen</a:t>
            </a:r>
            <a:r>
              <a:rPr lang="en-US" dirty="0" smtClean="0">
                <a:solidFill>
                  <a:schemeClr val="tx2"/>
                </a:solidFill>
                <a:latin typeface="+mn-lt"/>
                <a:ea typeface="Courier New" charset="0"/>
                <a:cs typeface="Courier New" charset="0"/>
              </a:rPr>
              <a:t>, against multiple test instances saving you from practicing in production.</a:t>
            </a:r>
          </a:p>
        </p:txBody>
      </p:sp>
      <p:sp>
        <p:nvSpPr>
          <p:cNvPr id="9" name="TextBox 8"/>
          <p:cNvSpPr txBox="1"/>
          <p:nvPr/>
        </p:nvSpPr>
        <p:spPr bwMode="white">
          <a:xfrm>
            <a:off x="10661904" y="4300538"/>
            <a:ext cx="4882896" cy="2957513"/>
          </a:xfrm>
          <a:prstGeom prst="rect">
            <a:avLst/>
          </a:prstGeom>
          <a:noFill/>
          <a:ln>
            <a:noFill/>
            <a:prstDash val="dash"/>
          </a:ln>
        </p:spPr>
        <p:txBody>
          <a:bodyPr vert="horz" wrap="square" lIns="91440" tIns="91440" rIns="91440" bIns="91440" rtlCol="0">
            <a:normAutofit/>
          </a:bodyPr>
          <a:lstStyle/>
          <a:p>
            <a:pPr>
              <a:lnSpc>
                <a:spcPct val="150000"/>
              </a:lnSpc>
            </a:pPr>
            <a:r>
              <a:rPr lang="en-US" b="1" dirty="0" err="1" smtClean="0">
                <a:solidFill>
                  <a:schemeClr val="accent4"/>
                </a:solidFill>
                <a:latin typeface="+mn-lt"/>
                <a:ea typeface="Courier New" charset="0"/>
                <a:cs typeface="Courier New" charset="0"/>
              </a:rPr>
              <a:t>ChefSpec</a:t>
            </a:r>
            <a:r>
              <a:rPr lang="en-US" dirty="0" smtClean="0">
                <a:solidFill>
                  <a:schemeClr val="accent4"/>
                </a:solidFill>
                <a:latin typeface="+mn-lt"/>
                <a:ea typeface="Courier New" charset="0"/>
                <a:cs typeface="Courier New" charset="0"/>
              </a:rPr>
              <a:t> </a:t>
            </a:r>
            <a:r>
              <a:rPr lang="en-US" dirty="0" smtClean="0">
                <a:solidFill>
                  <a:schemeClr val="tx2"/>
                </a:solidFill>
                <a:latin typeface="+mn-lt"/>
                <a:ea typeface="Courier New" charset="0"/>
                <a:cs typeface="Courier New" charset="0"/>
              </a:rPr>
              <a:t>allows you to verify your changes in seconds so that you can get feedback on your work fast.</a:t>
            </a:r>
          </a:p>
        </p:txBody>
      </p:sp>
      <p:sp>
        <p:nvSpPr>
          <p:cNvPr id="10" name="TextBox 9"/>
          <p:cNvSpPr txBox="1"/>
          <p:nvPr/>
        </p:nvSpPr>
        <p:spPr bwMode="white">
          <a:xfrm>
            <a:off x="609600" y="4300539"/>
            <a:ext cx="4882896" cy="2957512"/>
          </a:xfrm>
          <a:prstGeom prst="rect">
            <a:avLst/>
          </a:prstGeom>
          <a:noFill/>
          <a:ln>
            <a:noFill/>
            <a:prstDash val="dash"/>
          </a:ln>
        </p:spPr>
        <p:txBody>
          <a:bodyPr vert="horz" wrap="square" lIns="91440" tIns="91440" rIns="91440" bIns="91440" rtlCol="0">
            <a:normAutofit/>
          </a:bodyPr>
          <a:lstStyle/>
          <a:p>
            <a:pPr>
              <a:lnSpc>
                <a:spcPct val="150000"/>
              </a:lnSpc>
            </a:pPr>
            <a:r>
              <a:rPr lang="en-US" dirty="0" smtClean="0">
                <a:solidFill>
                  <a:schemeClr val="tx2"/>
                </a:solidFill>
                <a:ea typeface="Courier New" charset="0"/>
                <a:cs typeface="Courier New" charset="0"/>
              </a:rPr>
              <a:t>Analyzing your code with </a:t>
            </a:r>
            <a:r>
              <a:rPr lang="en-US" b="1" dirty="0" err="1" smtClean="0">
                <a:solidFill>
                  <a:schemeClr val="accent4"/>
                </a:solidFill>
                <a:ea typeface="Courier New" charset="0"/>
                <a:cs typeface="Courier New" charset="0"/>
              </a:rPr>
              <a:t>FoodCritic</a:t>
            </a:r>
            <a:r>
              <a:rPr lang="en-US" dirty="0" smtClean="0">
                <a:solidFill>
                  <a:schemeClr val="accent4"/>
                </a:solidFill>
                <a:ea typeface="Courier New" charset="0"/>
                <a:cs typeface="Courier New" charset="0"/>
              </a:rPr>
              <a:t> </a:t>
            </a:r>
            <a:r>
              <a:rPr lang="en-US" dirty="0" smtClean="0">
                <a:solidFill>
                  <a:schemeClr val="tx2"/>
                </a:solidFill>
                <a:ea typeface="Courier New" charset="0"/>
                <a:cs typeface="Courier New" charset="0"/>
              </a:rPr>
              <a:t>and </a:t>
            </a:r>
            <a:r>
              <a:rPr lang="en-US" b="1" dirty="0" err="1" smtClean="0">
                <a:solidFill>
                  <a:schemeClr val="accent4"/>
                </a:solidFill>
                <a:ea typeface="Courier New" charset="0"/>
                <a:cs typeface="Courier New" charset="0"/>
              </a:rPr>
              <a:t>RuboCop</a:t>
            </a:r>
            <a:r>
              <a:rPr lang="en-US" dirty="0" smtClean="0">
                <a:solidFill>
                  <a:schemeClr val="accent4"/>
                </a:solidFill>
                <a:ea typeface="Courier New" charset="0"/>
                <a:cs typeface="Courier New" charset="0"/>
              </a:rPr>
              <a:t> </a:t>
            </a:r>
            <a:r>
              <a:rPr lang="en-US" dirty="0" smtClean="0">
                <a:solidFill>
                  <a:schemeClr val="tx2"/>
                </a:solidFill>
                <a:ea typeface="Courier New" charset="0"/>
                <a:cs typeface="Courier New" charset="0"/>
              </a:rPr>
              <a:t>to ensure your code is correct and adheres to team or community standards</a:t>
            </a:r>
            <a:endParaRPr lang="en-US" dirty="0">
              <a:solidFill>
                <a:schemeClr val="tx2"/>
              </a:solidFill>
              <a:ea typeface="Courier New" charset="0"/>
              <a:cs typeface="Courier New" charset="0"/>
            </a:endParaRPr>
          </a:p>
        </p:txBody>
      </p:sp>
      <p:sp>
        <p:nvSpPr>
          <p:cNvPr id="12" name="TextBox 11"/>
          <p:cNvSpPr txBox="1"/>
          <p:nvPr/>
        </p:nvSpPr>
        <p:spPr bwMode="white">
          <a:xfrm>
            <a:off x="650040" y="3442323"/>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smtClean="0">
                <a:solidFill>
                  <a:schemeClr val="bg1"/>
                </a:solidFill>
              </a:rPr>
              <a:t>chef.io</a:t>
            </a:r>
            <a:r>
              <a:rPr lang="en-US" sz="2000" b="1" dirty="0" smtClean="0">
                <a:solidFill>
                  <a:schemeClr val="bg1"/>
                </a:solidFill>
              </a:rPr>
              <a:t>/webinars</a:t>
            </a:r>
            <a:r>
              <a:rPr lang="en-US" sz="2000" b="1" dirty="0">
                <a:solidFill>
                  <a:schemeClr val="bg1"/>
                </a:solidFill>
              </a:rPr>
              <a:t>/?</a:t>
            </a:r>
            <a:r>
              <a:rPr lang="en-US" sz="2000" b="1" dirty="0" err="1">
                <a:solidFill>
                  <a:schemeClr val="bg1"/>
                </a:solidFill>
              </a:rPr>
              <a:t>commid</a:t>
            </a:r>
            <a:r>
              <a:rPr lang="en-US" sz="2000" b="1" dirty="0">
                <a:solidFill>
                  <a:schemeClr val="bg1"/>
                </a:solidFill>
              </a:rPr>
              <a:t>=175731</a:t>
            </a:r>
            <a:endParaRPr lang="en-US" sz="2000" b="1" dirty="0" smtClean="0">
              <a:solidFill>
                <a:schemeClr val="bg1"/>
              </a:solidFill>
            </a:endParaRPr>
          </a:p>
        </p:txBody>
      </p:sp>
      <p:sp>
        <p:nvSpPr>
          <p:cNvPr id="16" name="TextBox 15"/>
          <p:cNvSpPr txBox="1"/>
          <p:nvPr/>
        </p:nvSpPr>
        <p:spPr bwMode="white">
          <a:xfrm>
            <a:off x="5655972" y="3442323"/>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=191263</a:t>
            </a:r>
            <a:endParaRPr lang="en-US" sz="2000" b="1" dirty="0" smtClean="0">
              <a:solidFill>
                <a:schemeClr val="bg1"/>
              </a:solidFill>
            </a:endParaRPr>
          </a:p>
        </p:txBody>
      </p:sp>
      <p:sp>
        <p:nvSpPr>
          <p:cNvPr id="17" name="TextBox 16"/>
          <p:cNvSpPr txBox="1"/>
          <p:nvPr/>
        </p:nvSpPr>
        <p:spPr bwMode="white">
          <a:xfrm>
            <a:off x="10661904" y="3442323"/>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=194483</a:t>
            </a:r>
            <a:endParaRPr lang="en-US" sz="2000" b="1" dirty="0" smtClean="0">
              <a:solidFill>
                <a:schemeClr val="bg1"/>
              </a:solidFill>
            </a:endParaRPr>
          </a:p>
        </p:txBody>
      </p:sp>
    </p:spTree>
    <p:extLst>
      <p:ext uri="{BB962C8B-B14F-4D97-AF65-F5344CB8AC3E}">
        <p14:creationId xmlns:p14="http://schemas.microsoft.com/office/powerpoint/2010/main" val="302265005"/>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01600">
          <a:solidFill>
            <a:schemeClr val="accent1"/>
          </a:solidFill>
        </a:ln>
      </a:spPr>
      <a:bodyPr rtlCol="0" anchor="ctr"/>
      <a:lstStyle>
        <a:defPPr algn="ctr">
          <a:defRPr/>
        </a:defPPr>
      </a:lstStyle>
      <a:style>
        <a:lnRef idx="3">
          <a:schemeClr val="accent1"/>
        </a:lnRef>
        <a:fillRef idx="0">
          <a:schemeClr val="accent1"/>
        </a:fillRef>
        <a:effectRef idx="2">
          <a:schemeClr val="accent1"/>
        </a:effectRef>
        <a:fontRef idx="minor">
          <a:schemeClr val="tx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19869</TotalTime>
  <Words>3482</Words>
  <Application>Microsoft Macintosh PowerPoint</Application>
  <PresentationFormat>Custom</PresentationFormat>
  <Paragraphs>499</Paragraphs>
  <Slides>73</Slides>
  <Notes>32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73</vt:i4>
      </vt:variant>
    </vt:vector>
  </HeadingPairs>
  <TitlesOfParts>
    <vt:vector size="80" baseType="lpstr">
      <vt:lpstr>Courier</vt:lpstr>
      <vt:lpstr>Courier New</vt:lpstr>
      <vt:lpstr>ＭＳ Ｐゴシック</vt:lpstr>
      <vt:lpstr>Wingdings</vt:lpstr>
      <vt:lpstr>Arial</vt:lpstr>
      <vt:lpstr>Template</vt:lpstr>
      <vt:lpstr>Interaction</vt:lpstr>
      <vt:lpstr>Better Tools for a Better Life</vt:lpstr>
      <vt:lpstr>Franklin Webber</vt:lpstr>
      <vt:lpstr>You</vt:lpstr>
      <vt:lpstr>Schedule</vt:lpstr>
      <vt:lpstr>Let Us Know What You Think</vt:lpstr>
      <vt:lpstr>Was this Valuable to You?</vt:lpstr>
      <vt:lpstr>Better Tools for a Better Life</vt:lpstr>
      <vt:lpstr>Remembering The Old Days</vt:lpstr>
      <vt:lpstr>The Promise of Speed and Confidence</vt:lpstr>
      <vt:lpstr>Out with the Old and In with the New</vt:lpstr>
      <vt:lpstr>All This New Complexity When Making a Change</vt:lpstr>
      <vt:lpstr>More Commands to Know and Run</vt:lpstr>
      <vt:lpstr>More Languages to Know and Run</vt:lpstr>
      <vt:lpstr>Present Day</vt:lpstr>
      <vt:lpstr>Present Day</vt:lpstr>
      <vt:lpstr>Agenda</vt:lpstr>
      <vt:lpstr>The Features that Define a Modern Editor</vt:lpstr>
      <vt:lpstr>The Importance of Reading Code</vt:lpstr>
      <vt:lpstr>All the Files You Need, All in One Place</vt:lpstr>
      <vt:lpstr>Little Effort with Maximum Results</vt:lpstr>
      <vt:lpstr>Keeping Your Fingers in the Flow</vt:lpstr>
      <vt:lpstr>Some Modern Editors</vt:lpstr>
      <vt:lpstr>Agenda</vt:lpstr>
      <vt:lpstr>Rake</vt:lpstr>
      <vt:lpstr>Defining Rake Tasks</vt:lpstr>
      <vt:lpstr>Adding a Rake Task for Foodcritic</vt:lpstr>
      <vt:lpstr>Adding a Rake Task for Rubocop</vt:lpstr>
      <vt:lpstr>Viewing the New Rake Commands</vt:lpstr>
      <vt:lpstr>Running the Rubocop Rake Task</vt:lpstr>
      <vt:lpstr>Defining Rake Tasks</vt:lpstr>
      <vt:lpstr>Adding a Rake Task for ChefSpec</vt:lpstr>
      <vt:lpstr>Viewing the New Rake Commands</vt:lpstr>
      <vt:lpstr>Running the New ChefSpec Rake Task</vt:lpstr>
      <vt:lpstr>Defining Rake Tasks</vt:lpstr>
      <vt:lpstr>Adding a Rake Task for ChefSpec</vt:lpstr>
      <vt:lpstr>Viewing the New Rake Commands</vt:lpstr>
      <vt:lpstr>Running the New Kitchen Rake Task</vt:lpstr>
      <vt:lpstr>Defining Rake Tasks</vt:lpstr>
      <vt:lpstr>Agenda</vt:lpstr>
      <vt:lpstr>Guard</vt:lpstr>
      <vt:lpstr>Installing the Guard Gems</vt:lpstr>
      <vt:lpstr>Installing the Guard Gems</vt:lpstr>
      <vt:lpstr>Viewing the Guardfile</vt:lpstr>
      <vt:lpstr>Agenda</vt:lpstr>
      <vt:lpstr>Pry</vt:lpstr>
      <vt:lpstr>What if We Made a Typo?</vt:lpstr>
      <vt:lpstr>Typos Like This One Will Waste Time</vt:lpstr>
      <vt:lpstr>Mental Model vs Actual Model</vt:lpstr>
      <vt:lpstr>Pry a Debugger</vt:lpstr>
      <vt:lpstr>Setup a Break Point</vt:lpstr>
      <vt:lpstr>Creating a Typo in the Defined Attribute</vt:lpstr>
      <vt:lpstr>Adding a Break Point in the Recipe</vt:lpstr>
      <vt:lpstr>Setup a Break Point</vt:lpstr>
      <vt:lpstr>Executing the Test to Initiate Pry</vt:lpstr>
      <vt:lpstr>Identifying Pry's Interactive Prompt</vt:lpstr>
      <vt:lpstr>Asking Pry for Help</vt:lpstr>
      <vt:lpstr>Executing Any Code as You Would in a Recipe</vt:lpstr>
      <vt:lpstr>Exploring the Different Node Attributes</vt:lpstr>
      <vt:lpstr>Halting the Execution of the Test Immediately</vt:lpstr>
      <vt:lpstr>Setup a Break Point</vt:lpstr>
      <vt:lpstr>Removing the Break Point from the Recipe</vt:lpstr>
      <vt:lpstr>Fixing the Typo in the Attribute</vt:lpstr>
      <vt:lpstr>Setup a Break Point</vt:lpstr>
      <vt:lpstr>Pry is Ruby</vt:lpstr>
      <vt:lpstr>Agenda</vt:lpstr>
      <vt:lpstr>Let Us Know What You Think</vt:lpstr>
      <vt:lpstr>Q&amp;A</vt:lpstr>
      <vt:lpstr>Agenda</vt:lpstr>
      <vt:lpstr>BrightTALK Attachments</vt:lpstr>
      <vt:lpstr>The Joy of Automating!</vt:lpstr>
      <vt:lpstr>My Terminal</vt:lpstr>
      <vt:lpstr>Agenda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2578</cp:revision>
  <cp:lastPrinted>2016-05-25T18:10:28Z</cp:lastPrinted>
  <dcterms:created xsi:type="dcterms:W3CDTF">2012-09-13T17:36:07Z</dcterms:created>
  <dcterms:modified xsi:type="dcterms:W3CDTF">2016-05-26T16:30:07Z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